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75" r:id="rId5"/>
    <p:sldId id="686" r:id="rId6"/>
    <p:sldId id="459" r:id="rId7"/>
    <p:sldId id="687" r:id="rId8"/>
    <p:sldId id="653" r:id="rId9"/>
    <p:sldId id="281" r:id="rId10"/>
    <p:sldId id="654" r:id="rId11"/>
    <p:sldId id="688" r:id="rId12"/>
    <p:sldId id="689" r:id="rId13"/>
    <p:sldId id="690" r:id="rId14"/>
    <p:sldId id="694" r:id="rId15"/>
    <p:sldId id="695" r:id="rId16"/>
    <p:sldId id="693" r:id="rId17"/>
    <p:sldId id="696" r:id="rId18"/>
    <p:sldId id="697" r:id="rId19"/>
    <p:sldId id="698" r:id="rId20"/>
    <p:sldId id="699" r:id="rId21"/>
    <p:sldId id="700" r:id="rId22"/>
    <p:sldId id="701" r:id="rId23"/>
    <p:sldId id="702" r:id="rId24"/>
    <p:sldId id="703" r:id="rId25"/>
    <p:sldId id="706" r:id="rId26"/>
    <p:sldId id="707" r:id="rId27"/>
    <p:sldId id="708" r:id="rId28"/>
    <p:sldId id="704" r:id="rId29"/>
    <p:sldId id="709" r:id="rId30"/>
    <p:sldId id="757" r:id="rId31"/>
    <p:sldId id="762" r:id="rId32"/>
    <p:sldId id="760" r:id="rId33"/>
    <p:sldId id="761" r:id="rId34"/>
    <p:sldId id="763" r:id="rId35"/>
    <p:sldId id="764" r:id="rId36"/>
    <p:sldId id="765" r:id="rId37"/>
    <p:sldId id="766" r:id="rId38"/>
    <p:sldId id="767" r:id="rId39"/>
    <p:sldId id="768" r:id="rId40"/>
    <p:sldId id="769" r:id="rId41"/>
    <p:sldId id="770" r:id="rId42"/>
    <p:sldId id="771" r:id="rId43"/>
    <p:sldId id="648" r:id="rId44"/>
    <p:sldId id="351" r:id="rId45"/>
  </p:sldIdLst>
  <p:sldSz cx="18288000" cy="10287000"/>
  <p:notesSz cx="6858000" cy="9144000"/>
  <p:embeddedFontLst>
    <p:embeddedFont>
      <p:font typeface="Fira Sans Bold" panose="020B0604020202020204" charset="0"/>
      <p:regular r:id="rId46"/>
    </p:embeddedFont>
    <p:embeddedFont>
      <p:font typeface="Fira Sans Heavy" panose="020B0604020202020204" charset="0"/>
      <p:regular r:id="rId47"/>
    </p:embeddedFont>
    <p:embeddedFont>
      <p:font typeface="Fira Sans Light" panose="020B0403050000020004" pitchFamily="34" charset="0"/>
      <p:regular r:id="rId48"/>
      <p:italic r:id="rId49"/>
    </p:embeddedFont>
    <p:embeddedFont>
      <p:font typeface="Fira Sans Medium" panose="020B0603050000020004" pitchFamily="34" charset="0"/>
      <p:regular r:id="rId50"/>
      <p:italic r:id="rId51"/>
    </p:embeddedFont>
    <p:embeddedFont>
      <p:font typeface="Roboto" panose="02000000000000000000" pitchFamily="2" charset="0"/>
      <p:regular r:id="rId52"/>
      <p:bold r:id="rId53"/>
      <p:italic r:id="rId54"/>
      <p:boldItalic r:id="rId55"/>
    </p:embeddedFont>
    <p:embeddedFont>
      <p:font typeface="Roboto Light" panose="02000000000000000000" pitchFamily="2" charset="0"/>
      <p:regular r:id="rId56"/>
      <p:italic r:id="rId5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7988"/>
    <a:srgbClr val="B7BBC2"/>
    <a:srgbClr val="00A181"/>
    <a:srgbClr val="004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75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8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font" Target="fonts/font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Relationship Id="rId57" Type="http://schemas.openxmlformats.org/officeDocument/2006/relationships/font" Target="fonts/font1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7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2.xml"/><Relationship Id="rId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8">
            <a:extLst>
              <a:ext uri="{FF2B5EF4-FFF2-40B4-BE49-F238E27FC236}">
                <a16:creationId xmlns:a16="http://schemas.microsoft.com/office/drawing/2014/main" id="{3EDCAD2C-3AF3-3DF6-6744-2B07FB66C9E3}"/>
              </a:ext>
            </a:extLst>
          </p:cNvPr>
          <p:cNvSpPr txBox="1"/>
          <p:nvPr/>
        </p:nvSpPr>
        <p:spPr>
          <a:xfrm>
            <a:off x="11093727" y="7112441"/>
            <a:ext cx="9874908" cy="23113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039"/>
              </a:lnSpc>
            </a:pPr>
            <a:r>
              <a:rPr lang="en-US" sz="19900" dirty="0">
                <a:solidFill>
                  <a:srgbClr val="03989E"/>
                </a:solidFill>
                <a:latin typeface="Fira Sans Heavy" panose="020B0604020202020204" charset="0"/>
              </a:rPr>
              <a:t>DAMA</a:t>
            </a:r>
          </a:p>
        </p:txBody>
      </p:sp>
      <p:grpSp>
        <p:nvGrpSpPr>
          <p:cNvPr id="2" name="Group 2"/>
          <p:cNvGrpSpPr/>
          <p:nvPr/>
        </p:nvGrpSpPr>
        <p:grpSpPr>
          <a:xfrm>
            <a:off x="0" y="6249221"/>
            <a:ext cx="4662537" cy="4037779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00190" y="5235798"/>
            <a:ext cx="2131079" cy="1845524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514879" y="0"/>
            <a:ext cx="3564449" cy="3086830"/>
            <a:chOff x="0" y="0"/>
            <a:chExt cx="3619627" cy="313461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49340" y="3086830"/>
            <a:ext cx="2131079" cy="1845524"/>
            <a:chOff x="0" y="0"/>
            <a:chExt cx="3619627" cy="313461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11277600" y="8724900"/>
            <a:ext cx="6433578" cy="5760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39"/>
              </a:lnSpc>
            </a:pPr>
            <a:r>
              <a:rPr lang="pt-BR" sz="2800" dirty="0">
                <a:solidFill>
                  <a:srgbClr val="000000"/>
                </a:solidFill>
                <a:latin typeface="Fira Sans Bold" panose="020B0803050000020004" charset="0"/>
                <a:ea typeface="Roboto" panose="02000000000000000000" pitchFamily="2" charset="0"/>
                <a:cs typeface="Roboto" panose="02000000000000000000" pitchFamily="2" charset="0"/>
              </a:rPr>
              <a:t>Pensar, planejar e jogar</a:t>
            </a:r>
            <a:endParaRPr lang="en-US" sz="2800" dirty="0">
              <a:solidFill>
                <a:srgbClr val="000000"/>
              </a:solidFill>
              <a:latin typeface="Fira Sans Bold" panose="020B0803050000020004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Freeform 11">
            <a:extLst>
              <a:ext uri="{FF2B5EF4-FFF2-40B4-BE49-F238E27FC236}">
                <a16:creationId xmlns:a16="http://schemas.microsoft.com/office/drawing/2014/main" id="{24F36CDD-11A1-6466-6E3B-30C179EE1146}"/>
              </a:ext>
            </a:extLst>
          </p:cNvPr>
          <p:cNvSpPr/>
          <p:nvPr/>
        </p:nvSpPr>
        <p:spPr>
          <a:xfrm>
            <a:off x="2256819" y="1486637"/>
            <a:ext cx="8445764" cy="7313651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14987" r="-14987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C537C5-B638-1087-7B86-0C740D137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98957C4-88B7-9A7A-6927-97627A5B9F77}"/>
              </a:ext>
            </a:extLst>
          </p:cNvPr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3806536-D830-230C-6CBD-2DCD7335B81D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DC408902-8AE7-6828-D349-DCC3CBD88240}"/>
              </a:ext>
            </a:extLst>
          </p:cNvPr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19299BB-D6EC-E2F6-C07F-420237049600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A7557353-A96C-0071-87D8-5E7843CBE3A2}"/>
              </a:ext>
            </a:extLst>
          </p:cNvPr>
          <p:cNvSpPr txBox="1"/>
          <p:nvPr/>
        </p:nvSpPr>
        <p:spPr>
          <a:xfrm>
            <a:off x="609600" y="190500"/>
            <a:ext cx="7393515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Objetivo do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jogo </a:t>
            </a:r>
            <a:r>
              <a:rPr lang="pt-BR" sz="7200" b="1" dirty="0">
                <a:solidFill>
                  <a:schemeClr val="bg1">
                    <a:lumMod val="95000"/>
                  </a:schemeClr>
                </a:solidFill>
                <a:latin typeface="Fira Sans Bold" panose="020B0803050000020004" charset="0"/>
              </a:rPr>
              <a:t>.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63697907-8DD1-D596-A6EE-28D49D501E07}"/>
              </a:ext>
            </a:extLst>
          </p:cNvPr>
          <p:cNvGrpSpPr/>
          <p:nvPr/>
        </p:nvGrpSpPr>
        <p:grpSpPr>
          <a:xfrm>
            <a:off x="762000" y="2735640"/>
            <a:ext cx="8385945" cy="1477328"/>
            <a:chOff x="834255" y="2816145"/>
            <a:chExt cx="8385945" cy="1477328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F649FE7E-5EB1-A1F6-4EAA-34ED73BA4D26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4773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O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objetivo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do jogo de dama é capturar todas as peças do adversário ou impedir que ele faça qualquer movimento.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6118432B-7514-6A14-6C79-D380C3C3D19A}"/>
                </a:ext>
              </a:extLst>
            </p:cNvPr>
            <p:cNvSpPr/>
            <p:nvPr/>
          </p:nvSpPr>
          <p:spPr>
            <a:xfrm>
              <a:off x="834255" y="2933700"/>
              <a:ext cx="45719" cy="129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8" name="Freeform 3">
            <a:extLst>
              <a:ext uri="{FF2B5EF4-FFF2-40B4-BE49-F238E27FC236}">
                <a16:creationId xmlns:a16="http://schemas.microsoft.com/office/drawing/2014/main" id="{A8D554FA-21E0-8CC3-3B92-91C597737621}"/>
              </a:ext>
            </a:extLst>
          </p:cNvPr>
          <p:cNvSpPr/>
          <p:nvPr/>
        </p:nvSpPr>
        <p:spPr>
          <a:xfrm>
            <a:off x="10345997" y="2120110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14987" r="-14987"/>
            </a:stretch>
          </a:blipFill>
        </p:spPr>
      </p:sp>
    </p:spTree>
    <p:extLst>
      <p:ext uri="{BB962C8B-B14F-4D97-AF65-F5344CB8AC3E}">
        <p14:creationId xmlns:p14="http://schemas.microsoft.com/office/powerpoint/2010/main" val="41156621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68C02-4AA0-FB74-5A47-E4A6D0D5A4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2E7FC41-818A-582C-DB9B-F9A519E1BA39}"/>
              </a:ext>
            </a:extLst>
          </p:cNvPr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037C7C1-332C-9521-5897-D82EDFBA0449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C49F33CD-E4C4-ABCC-6EB5-9D09773DA575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72BA2684-B0A1-426D-8C36-6CA6B2BF126F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0A7E3782-F48D-93E7-D8C2-B704C27794AD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5FE0B6C5-FACD-7808-CAC4-D0525460BB8C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46CE479B-F5EB-8AC6-4002-4C40A9C8D994}"/>
              </a:ext>
            </a:extLst>
          </p:cNvPr>
          <p:cNvSpPr txBox="1"/>
          <p:nvPr/>
        </p:nvSpPr>
        <p:spPr>
          <a:xfrm>
            <a:off x="576298" y="3131320"/>
            <a:ext cx="797686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Tabuleiro</a:t>
            </a:r>
          </a:p>
        </p:txBody>
      </p:sp>
    </p:spTree>
    <p:extLst>
      <p:ext uri="{BB962C8B-B14F-4D97-AF65-F5344CB8AC3E}">
        <p14:creationId xmlns:p14="http://schemas.microsoft.com/office/powerpoint/2010/main" val="142653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DB5F30-9A02-6A55-6E06-0C4570BD8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AD4305D-2F6B-0073-F8B6-FEF7ED7A9F5D}"/>
              </a:ext>
            </a:extLst>
          </p:cNvPr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C9FB9CA-B57D-A453-87EC-1FD1AD9F946B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01F6B3B1-8D8C-04BF-00CD-EB338A71DE7A}"/>
              </a:ext>
            </a:extLst>
          </p:cNvPr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0F73D50A-586A-1BF2-33CC-5CF0FC604D47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982E93E1-8194-AD9B-47B9-A1FB24096383}"/>
              </a:ext>
            </a:extLst>
          </p:cNvPr>
          <p:cNvSpPr txBox="1"/>
          <p:nvPr/>
        </p:nvSpPr>
        <p:spPr>
          <a:xfrm>
            <a:off x="609600" y="190500"/>
            <a:ext cx="739351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Tabuleiro </a:t>
            </a:r>
            <a:r>
              <a:rPr lang="pt-BR" sz="7200" dirty="0">
                <a:solidFill>
                  <a:schemeClr val="bg1">
                    <a:lumMod val="95000"/>
                  </a:schemeClr>
                </a:solidFill>
                <a:latin typeface="Fira Sans Bold" panose="020B0803050000020004" charset="0"/>
              </a:rPr>
              <a:t>.</a:t>
            </a: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 </a:t>
            </a:r>
            <a:endParaRPr lang="pt-BR" sz="7200" b="1" dirty="0">
              <a:solidFill>
                <a:schemeClr val="bg1">
                  <a:lumMod val="95000"/>
                </a:schemeClr>
              </a:solidFill>
              <a:latin typeface="Fira Sans Bold" panose="020B0803050000020004" charset="0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CF0BA8C7-3667-B9FE-E867-24A16445AC4A}"/>
              </a:ext>
            </a:extLst>
          </p:cNvPr>
          <p:cNvGrpSpPr/>
          <p:nvPr/>
        </p:nvGrpSpPr>
        <p:grpSpPr>
          <a:xfrm>
            <a:off x="747169" y="1714500"/>
            <a:ext cx="8385945" cy="2400657"/>
            <a:chOff x="834255" y="2816145"/>
            <a:chExt cx="8385945" cy="2400657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F8C2D61F-5FC7-673B-3739-6CE1AF5C3DDA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24006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O jogo de dama é disputado em um tabuleiro de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64 casas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, iguais às do xadrez, alternando casas claras e escuras. As jogadas acontecem somente nas casas escuras, que formam as diagonais do tabuleiro.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35C0DEAC-A057-CA85-0E9F-B385418C0E7E}"/>
                </a:ext>
              </a:extLst>
            </p:cNvPr>
            <p:cNvSpPr/>
            <p:nvPr/>
          </p:nvSpPr>
          <p:spPr>
            <a:xfrm>
              <a:off x="834255" y="2933700"/>
              <a:ext cx="45719" cy="2232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10" name="Freeform 3">
            <a:extLst>
              <a:ext uri="{FF2B5EF4-FFF2-40B4-BE49-F238E27FC236}">
                <a16:creationId xmlns:a16="http://schemas.microsoft.com/office/drawing/2014/main" id="{30CC97B4-97A6-BE3C-D530-A00B17F41B11}"/>
              </a:ext>
            </a:extLst>
          </p:cNvPr>
          <p:cNvSpPr/>
          <p:nvPr/>
        </p:nvSpPr>
        <p:spPr>
          <a:xfrm>
            <a:off x="10345997" y="2120110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14987" r="-14987"/>
            </a:stretch>
          </a:blipFill>
        </p:spPr>
      </p:sp>
    </p:spTree>
    <p:extLst>
      <p:ext uri="{BB962C8B-B14F-4D97-AF65-F5344CB8AC3E}">
        <p14:creationId xmlns:p14="http://schemas.microsoft.com/office/powerpoint/2010/main" val="22942049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FC0984-B05B-330A-5F02-8FEFE6B05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>
            <a:extLst>
              <a:ext uri="{FF2B5EF4-FFF2-40B4-BE49-F238E27FC236}">
                <a16:creationId xmlns:a16="http://schemas.microsoft.com/office/drawing/2014/main" id="{ACD32462-5E85-4A94-2CEB-E0D57E632B30}"/>
              </a:ext>
            </a:extLst>
          </p:cNvPr>
          <p:cNvGrpSpPr/>
          <p:nvPr/>
        </p:nvGrpSpPr>
        <p:grpSpPr>
          <a:xfrm rot="-10800000">
            <a:off x="2741508" y="-4381499"/>
            <a:ext cx="12804984" cy="6226137"/>
            <a:chOff x="0" y="0"/>
            <a:chExt cx="11048529" cy="537210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56D27EBA-107D-3FC7-B62E-4E48058F8828}"/>
                </a:ext>
              </a:extLst>
            </p:cNvPr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55B4838E-2AC3-999E-B0BB-E4DE9053D21B}"/>
              </a:ext>
            </a:extLst>
          </p:cNvPr>
          <p:cNvSpPr txBox="1"/>
          <p:nvPr/>
        </p:nvSpPr>
        <p:spPr>
          <a:xfrm>
            <a:off x="4943507" y="328016"/>
            <a:ext cx="8400986" cy="9541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800"/>
              </a:lnSpc>
              <a:spcBef>
                <a:spcPct val="0"/>
              </a:spcBef>
            </a:pPr>
            <a:r>
              <a:rPr lang="en-US" sz="6000" spc="-60" dirty="0">
                <a:solidFill>
                  <a:srgbClr val="000000"/>
                </a:solidFill>
                <a:latin typeface="Fira Sans Medium"/>
              </a:rPr>
              <a:t>TABULEIRO</a:t>
            </a:r>
          </a:p>
        </p:txBody>
      </p:sp>
      <p:pic>
        <p:nvPicPr>
          <p:cNvPr id="37" name="Imagem 36">
            <a:extLst>
              <a:ext uri="{FF2B5EF4-FFF2-40B4-BE49-F238E27FC236}">
                <a16:creationId xmlns:a16="http://schemas.microsoft.com/office/drawing/2014/main" id="{8C3C707D-7608-9B8C-C35C-40879601D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4" t="7451" r="4713" b="10187"/>
          <a:stretch>
            <a:fillRect/>
          </a:stretch>
        </p:blipFill>
        <p:spPr>
          <a:xfrm>
            <a:off x="6159256" y="2552623"/>
            <a:ext cx="5969488" cy="5969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133973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4287FD-C86B-585D-5B44-BA9CA7C22E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459214F-0890-B06C-EE0E-90A1DF86E38D}"/>
              </a:ext>
            </a:extLst>
          </p:cNvPr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2C8E348-2EFA-068C-AB1C-46249A5480A4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465C87DC-0C59-FB89-CA93-A8A0E6D78336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07E1A736-35F5-5284-D17B-3D861858DF93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93A3D291-D415-C2F9-FD43-F60F7E2D6CAA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9926279A-D852-487D-F75B-F4EA1E5D27C7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DD318F0E-599B-4614-658F-23DB00E20DA2}"/>
              </a:ext>
            </a:extLst>
          </p:cNvPr>
          <p:cNvSpPr txBox="1"/>
          <p:nvPr/>
        </p:nvSpPr>
        <p:spPr>
          <a:xfrm>
            <a:off x="381000" y="3131320"/>
            <a:ext cx="13260361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Posicionamento</a:t>
            </a:r>
          </a:p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das peças</a:t>
            </a:r>
          </a:p>
        </p:txBody>
      </p:sp>
    </p:spTree>
    <p:extLst>
      <p:ext uri="{BB962C8B-B14F-4D97-AF65-F5344CB8AC3E}">
        <p14:creationId xmlns:p14="http://schemas.microsoft.com/office/powerpoint/2010/main" val="174549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AB2E6C-44DE-331F-E0C8-C85994DB7B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9A3989A-AD22-D637-091C-E4F1350989F4}"/>
              </a:ext>
            </a:extLst>
          </p:cNvPr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574E1C2-D503-1799-03FB-C6E7442A1FC8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A9D36A95-8792-315C-950F-E3B04115982E}"/>
              </a:ext>
            </a:extLst>
          </p:cNvPr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DF025A4-BA56-CFFB-E720-521976A15D24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94C2C2F2-60BA-7710-C8EB-DD47F82EA954}"/>
              </a:ext>
            </a:extLst>
          </p:cNvPr>
          <p:cNvSpPr txBox="1"/>
          <p:nvPr/>
        </p:nvSpPr>
        <p:spPr>
          <a:xfrm>
            <a:off x="609600" y="190500"/>
            <a:ext cx="8717281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Posicionamento das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peças </a:t>
            </a:r>
            <a:r>
              <a:rPr lang="pt-BR" sz="7200" b="1" dirty="0">
                <a:solidFill>
                  <a:schemeClr val="bg1">
                    <a:lumMod val="95000"/>
                  </a:schemeClr>
                </a:solidFill>
                <a:latin typeface="Fira Sans Bold" panose="020B0803050000020004" charset="0"/>
              </a:rPr>
              <a:t>.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D7871E1F-CE9D-1EE6-B910-C480F076B407}"/>
              </a:ext>
            </a:extLst>
          </p:cNvPr>
          <p:cNvGrpSpPr/>
          <p:nvPr/>
        </p:nvGrpSpPr>
        <p:grpSpPr>
          <a:xfrm>
            <a:off x="762000" y="2735640"/>
            <a:ext cx="8385945" cy="3785652"/>
            <a:chOff x="834255" y="2816145"/>
            <a:chExt cx="8385945" cy="3785652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AD55FAF-4443-E8D2-713A-628513ED9617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37856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No início da partida, cada jogador começa com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12 peças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, chamadas de peões, geralmente nas cores branca e preta. Elas são colocadas nas casas escuras das três primeiras fileiras mais próximas de cada jogador. As casas centrais ficam vazias para os movimentos durante o jogo. As peças brancas sempre dão o primeiro lance, e as jogadas seguem de forma alternada.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C7225F74-3D39-D87E-7C6E-8A50E861D38C}"/>
                </a:ext>
              </a:extLst>
            </p:cNvPr>
            <p:cNvSpPr/>
            <p:nvPr/>
          </p:nvSpPr>
          <p:spPr>
            <a:xfrm>
              <a:off x="834255" y="2933700"/>
              <a:ext cx="45719" cy="356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11" name="Freeform 3">
            <a:extLst>
              <a:ext uri="{FF2B5EF4-FFF2-40B4-BE49-F238E27FC236}">
                <a16:creationId xmlns:a16="http://schemas.microsoft.com/office/drawing/2014/main" id="{D70DACC4-5855-73CE-B400-5E2CA8C96E5F}"/>
              </a:ext>
            </a:extLst>
          </p:cNvPr>
          <p:cNvSpPr/>
          <p:nvPr/>
        </p:nvSpPr>
        <p:spPr>
          <a:xfrm>
            <a:off x="10345997" y="2120110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14987" r="-14987"/>
            </a:stretch>
          </a:blipFill>
        </p:spPr>
      </p:sp>
    </p:spTree>
    <p:extLst>
      <p:ext uri="{BB962C8B-B14F-4D97-AF65-F5344CB8AC3E}">
        <p14:creationId xmlns:p14="http://schemas.microsoft.com/office/powerpoint/2010/main" val="3647658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6BA89E-77E6-ED29-588E-D1D4E6724C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>
            <a:extLst>
              <a:ext uri="{FF2B5EF4-FFF2-40B4-BE49-F238E27FC236}">
                <a16:creationId xmlns:a16="http://schemas.microsoft.com/office/drawing/2014/main" id="{4613C6A6-3023-35B0-09BB-2E1960F687D9}"/>
              </a:ext>
            </a:extLst>
          </p:cNvPr>
          <p:cNvGrpSpPr/>
          <p:nvPr/>
        </p:nvGrpSpPr>
        <p:grpSpPr>
          <a:xfrm rot="-10800000">
            <a:off x="2741508" y="-4381499"/>
            <a:ext cx="12804984" cy="6226137"/>
            <a:chOff x="0" y="0"/>
            <a:chExt cx="11048529" cy="537210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509A33D5-D5FD-A2AA-410C-F32B8A797CC2}"/>
                </a:ext>
              </a:extLst>
            </p:cNvPr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12888E42-ED66-DB80-0A88-9154C91A6E09}"/>
              </a:ext>
            </a:extLst>
          </p:cNvPr>
          <p:cNvSpPr txBox="1"/>
          <p:nvPr/>
        </p:nvSpPr>
        <p:spPr>
          <a:xfrm>
            <a:off x="4943507" y="-87481"/>
            <a:ext cx="8400986" cy="19543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800"/>
              </a:lnSpc>
              <a:spcBef>
                <a:spcPct val="0"/>
              </a:spcBef>
            </a:pPr>
            <a:r>
              <a:rPr lang="en-US" sz="6000" spc="-60" dirty="0">
                <a:solidFill>
                  <a:srgbClr val="000000"/>
                </a:solidFill>
                <a:latin typeface="Fira Sans Medium"/>
              </a:rPr>
              <a:t>POSICIONAMENTO DAS PEÇAS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C0925627-84D5-D685-D1A8-C009F57E4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9" t="3227" r="6061" b="4032"/>
          <a:stretch>
            <a:fillRect/>
          </a:stretch>
        </p:blipFill>
        <p:spPr>
          <a:xfrm>
            <a:off x="6174807" y="2486440"/>
            <a:ext cx="5938386" cy="5938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377867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A96E9-8EC9-AA91-9245-65B1EEC052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D6E9BCE-0026-FBB3-CA2F-7D5344EBCFED}"/>
              </a:ext>
            </a:extLst>
          </p:cNvPr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060A782-1DBD-67F6-3B4D-C9B2F3684601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BF56A25D-8F1C-5799-8F7A-4862C8971B01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327E944E-1313-2F64-5BA5-3C0F79595BB7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CD3AC745-0895-3BAA-3FA5-45F6ACA747DC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899C3576-CE17-205C-2537-12040B5FE85F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C2FAA65D-181D-5303-C72B-8E13556A2B62}"/>
              </a:ext>
            </a:extLst>
          </p:cNvPr>
          <p:cNvSpPr txBox="1"/>
          <p:nvPr/>
        </p:nvSpPr>
        <p:spPr>
          <a:xfrm>
            <a:off x="576298" y="3131320"/>
            <a:ext cx="1014252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Movimentos</a:t>
            </a:r>
          </a:p>
        </p:txBody>
      </p:sp>
    </p:spTree>
    <p:extLst>
      <p:ext uri="{BB962C8B-B14F-4D97-AF65-F5344CB8AC3E}">
        <p14:creationId xmlns:p14="http://schemas.microsoft.com/office/powerpoint/2010/main" val="522534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E53192-5DD9-DF52-EB74-3B086FD88C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29168C0-A9B4-440B-20F9-21E6287C6A15}"/>
              </a:ext>
            </a:extLst>
          </p:cNvPr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79BA2EE-E4EF-FAAA-8202-08D47400B583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124F7822-8F16-8BDF-B776-B0616D66CF71}"/>
              </a:ext>
            </a:extLst>
          </p:cNvPr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6E99D0B9-0F70-B818-4FB6-9A1F1E06DC3C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5C610D8C-485C-D37D-3F1C-E808D3B79192}"/>
              </a:ext>
            </a:extLst>
          </p:cNvPr>
          <p:cNvSpPr txBox="1"/>
          <p:nvPr/>
        </p:nvSpPr>
        <p:spPr>
          <a:xfrm>
            <a:off x="609600" y="190500"/>
            <a:ext cx="739351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Movimentos </a:t>
            </a:r>
            <a:r>
              <a:rPr lang="pt-BR" sz="7200" dirty="0">
                <a:solidFill>
                  <a:schemeClr val="bg1">
                    <a:lumMod val="95000"/>
                  </a:schemeClr>
                </a:solidFill>
                <a:latin typeface="Fira Sans Bold" panose="020B0803050000020004" charset="0"/>
              </a:rPr>
              <a:t>.</a:t>
            </a: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 </a:t>
            </a:r>
            <a:endParaRPr lang="pt-BR" sz="7200" b="1" dirty="0">
              <a:solidFill>
                <a:schemeClr val="bg1">
                  <a:lumMod val="95000"/>
                </a:schemeClr>
              </a:solidFill>
              <a:latin typeface="Fira Sans Bold" panose="020B0803050000020004" charset="0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1124E7AC-580B-6AC5-D66B-8EAB3EF57917}"/>
              </a:ext>
            </a:extLst>
          </p:cNvPr>
          <p:cNvGrpSpPr/>
          <p:nvPr/>
        </p:nvGrpSpPr>
        <p:grpSpPr>
          <a:xfrm>
            <a:off x="747169" y="1714500"/>
            <a:ext cx="8385945" cy="1953555"/>
            <a:chOff x="834255" y="2816145"/>
            <a:chExt cx="8385945" cy="1953555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2C80557C-3926-5CDD-6360-DA951EC67009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9389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As peças se movem nas casas escuras,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em diagonal e uma casa por vez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. Elas só podem andar para a frente durante toda a partida. As jogadas são alternadas entre os jogadores.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D6EEB2C3-BF9B-620E-EC10-2DC3F0A8D156}"/>
                </a:ext>
              </a:extLst>
            </p:cNvPr>
            <p:cNvSpPr/>
            <p:nvPr/>
          </p:nvSpPr>
          <p:spPr>
            <a:xfrm>
              <a:off x="834255" y="2933700"/>
              <a:ext cx="45719" cy="183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8" name="Freeform 3">
            <a:extLst>
              <a:ext uri="{FF2B5EF4-FFF2-40B4-BE49-F238E27FC236}">
                <a16:creationId xmlns:a16="http://schemas.microsoft.com/office/drawing/2014/main" id="{2AB00621-32C9-AFA7-DA4C-F8409680A811}"/>
              </a:ext>
            </a:extLst>
          </p:cNvPr>
          <p:cNvSpPr/>
          <p:nvPr/>
        </p:nvSpPr>
        <p:spPr>
          <a:xfrm>
            <a:off x="10345997" y="2120110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14987" r="-14987"/>
            </a:stretch>
          </a:blipFill>
        </p:spPr>
      </p:sp>
    </p:spTree>
    <p:extLst>
      <p:ext uri="{BB962C8B-B14F-4D97-AF65-F5344CB8AC3E}">
        <p14:creationId xmlns:p14="http://schemas.microsoft.com/office/powerpoint/2010/main" val="27787957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D0D0B4-E2DB-0747-D43D-FF22B1994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3E956849-C811-02B2-CA9E-4081ED9409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4" t="5644" r="3788" b="4033"/>
          <a:stretch>
            <a:fillRect/>
          </a:stretch>
        </p:blipFill>
        <p:spPr>
          <a:xfrm>
            <a:off x="6174807" y="2578659"/>
            <a:ext cx="5938386" cy="5938386"/>
          </a:xfrm>
          <a:prstGeom prst="rect">
            <a:avLst/>
          </a:prstGeom>
        </p:spPr>
      </p:pic>
      <p:grpSp>
        <p:nvGrpSpPr>
          <p:cNvPr id="5" name="Group 5">
            <a:extLst>
              <a:ext uri="{FF2B5EF4-FFF2-40B4-BE49-F238E27FC236}">
                <a16:creationId xmlns:a16="http://schemas.microsoft.com/office/drawing/2014/main" id="{534C58AB-BDEE-54F0-C995-EC4530D8AF84}"/>
              </a:ext>
            </a:extLst>
          </p:cNvPr>
          <p:cNvGrpSpPr/>
          <p:nvPr/>
        </p:nvGrpSpPr>
        <p:grpSpPr>
          <a:xfrm rot="-10800000">
            <a:off x="2741508" y="-4381499"/>
            <a:ext cx="12804984" cy="6226137"/>
            <a:chOff x="0" y="0"/>
            <a:chExt cx="11048529" cy="537210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15C23250-0D5E-C52A-742F-DEE6205A3332}"/>
                </a:ext>
              </a:extLst>
            </p:cNvPr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80B21F69-C011-C3B2-2859-893AB52FCB16}"/>
              </a:ext>
            </a:extLst>
          </p:cNvPr>
          <p:cNvSpPr txBox="1"/>
          <p:nvPr/>
        </p:nvSpPr>
        <p:spPr>
          <a:xfrm>
            <a:off x="4943507" y="328016"/>
            <a:ext cx="8400986" cy="9541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800"/>
              </a:lnSpc>
              <a:spcBef>
                <a:spcPct val="0"/>
              </a:spcBef>
            </a:pPr>
            <a:r>
              <a:rPr lang="en-US" sz="6000" spc="-60" dirty="0">
                <a:solidFill>
                  <a:srgbClr val="000000"/>
                </a:solidFill>
                <a:latin typeface="Fira Sans Medium"/>
              </a:rPr>
              <a:t>MOVIMENTOS </a:t>
            </a:r>
          </a:p>
        </p:txBody>
      </p:sp>
    </p:spTree>
    <p:extLst>
      <p:ext uri="{BB962C8B-B14F-4D97-AF65-F5344CB8AC3E}">
        <p14:creationId xmlns:p14="http://schemas.microsoft.com/office/powerpoint/2010/main" val="1209406013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2505679" y="5832746"/>
            <a:ext cx="5966980" cy="5167433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grpSp>
        <p:nvGrpSpPr>
          <p:cNvPr id="2" name="Group 2"/>
          <p:cNvGrpSpPr/>
          <p:nvPr/>
        </p:nvGrpSpPr>
        <p:grpSpPr>
          <a:xfrm>
            <a:off x="-2527743" y="-89986"/>
            <a:ext cx="10138115" cy="8779655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2DAFF90B-8C54-8BB8-8A2C-176CDDB2E5F7}"/>
              </a:ext>
            </a:extLst>
          </p:cNvPr>
          <p:cNvGrpSpPr/>
          <p:nvPr/>
        </p:nvGrpSpPr>
        <p:grpSpPr>
          <a:xfrm>
            <a:off x="184698" y="2382984"/>
            <a:ext cx="7435302" cy="2585802"/>
            <a:chOff x="-152400" y="2382984"/>
            <a:chExt cx="7435302" cy="2585802"/>
          </a:xfrm>
        </p:grpSpPr>
        <p:sp>
          <p:nvSpPr>
            <p:cNvPr id="6" name="TextBox 6"/>
            <p:cNvSpPr txBox="1"/>
            <p:nvPr/>
          </p:nvSpPr>
          <p:spPr>
            <a:xfrm>
              <a:off x="-152400" y="2382984"/>
              <a:ext cx="7435302" cy="13185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10559"/>
                </a:lnSpc>
                <a:spcBef>
                  <a:spcPct val="0"/>
                </a:spcBef>
              </a:pPr>
              <a:r>
                <a:rPr lang="en-US" sz="8800" spc="-87" dirty="0">
                  <a:solidFill>
                    <a:srgbClr val="F4F4F4"/>
                  </a:solidFill>
                  <a:latin typeface="Fira Sans Heavy" panose="020B0604020202020204" charset="0"/>
                </a:rPr>
                <a:t>TÓPICOS DE</a:t>
              </a:r>
            </a:p>
          </p:txBody>
        </p:sp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8B3F8EFB-B4AB-CF99-8235-AF5782D4AAFE}"/>
                </a:ext>
              </a:extLst>
            </p:cNvPr>
            <p:cNvSpPr txBox="1"/>
            <p:nvPr/>
          </p:nvSpPr>
          <p:spPr>
            <a:xfrm>
              <a:off x="-125568" y="3522236"/>
              <a:ext cx="598811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800" spc="-87" dirty="0">
                  <a:solidFill>
                    <a:srgbClr val="F4F4F4"/>
                  </a:solidFill>
                  <a:latin typeface="Fira Sans Heavy" panose="020B0604020202020204" charset="0"/>
                </a:rPr>
                <a:t>DISCUSSÃO</a:t>
              </a:r>
              <a:endParaRPr lang="pt-BR" sz="8800" dirty="0">
                <a:latin typeface="Fira Sans Heavy" panose="020B0604020202020204" charset="0"/>
              </a:endParaRPr>
            </a:p>
          </p:txBody>
        </p:sp>
      </p:grpSp>
      <p:sp>
        <p:nvSpPr>
          <p:cNvPr id="7" name="CaixaDeTexto 6">
            <a:extLst>
              <a:ext uri="{FF2B5EF4-FFF2-40B4-BE49-F238E27FC236}">
                <a16:creationId xmlns:a16="http://schemas.microsoft.com/office/drawing/2014/main" id="{9859E670-C330-6D48-4D65-A830AFDC2C38}"/>
              </a:ext>
            </a:extLst>
          </p:cNvPr>
          <p:cNvSpPr txBox="1"/>
          <p:nvPr/>
        </p:nvSpPr>
        <p:spPr>
          <a:xfrm>
            <a:off x="9164782" y="3298123"/>
            <a:ext cx="9144000" cy="3690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lnSpc>
                <a:spcPct val="150000"/>
              </a:lnSpc>
              <a:buFont typeface="+mj-lt"/>
              <a:buAutoNum type="arabicPeriod"/>
            </a:pPr>
            <a:r>
              <a:rPr lang="pt-BR" sz="4000" dirty="0">
                <a:latin typeface="Fira Sans Bold" panose="020B0604020202020204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Conceitos iniciais</a:t>
            </a:r>
            <a:endParaRPr lang="pt-BR" sz="4000" dirty="0">
              <a:latin typeface="Fira Sans Bold" panose="020B0604020202020204" charset="0"/>
            </a:endParaRPr>
          </a:p>
          <a:p>
            <a:pPr marL="857250" indent="-857250">
              <a:lnSpc>
                <a:spcPct val="150000"/>
              </a:lnSpc>
              <a:buFont typeface="+mj-lt"/>
              <a:buAutoNum type="arabicPeriod"/>
            </a:pPr>
            <a:r>
              <a:rPr lang="pt-BR" sz="4000" dirty="0">
                <a:latin typeface="Fira Sans Bold" panose="020B0604020202020204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Origem da dama</a:t>
            </a:r>
            <a:endParaRPr lang="pt-BR" sz="4000" dirty="0">
              <a:latin typeface="Fira Sans Bold" panose="020B0604020202020204" charset="0"/>
            </a:endParaRPr>
          </a:p>
          <a:p>
            <a:pPr marL="857250" indent="-857250">
              <a:lnSpc>
                <a:spcPct val="150000"/>
              </a:lnSpc>
              <a:buFont typeface="+mj-lt"/>
              <a:buAutoNum type="arabicPeriod"/>
            </a:pPr>
            <a:r>
              <a:rPr lang="pt-BR" sz="4000" dirty="0">
                <a:latin typeface="Fira Sans Bold" panose="020B0604020202020204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Regras básicas</a:t>
            </a:r>
            <a:endParaRPr lang="pt-BR" sz="4000" dirty="0">
              <a:latin typeface="Fira Sans Bold" panose="020B0604020202020204" charset="0"/>
            </a:endParaRPr>
          </a:p>
          <a:p>
            <a:pPr marL="857250" indent="-857250">
              <a:lnSpc>
                <a:spcPct val="150000"/>
              </a:lnSpc>
              <a:buFont typeface="+mj-lt"/>
              <a:buAutoNum type="arabicPeriod"/>
            </a:pPr>
            <a:r>
              <a:rPr lang="pt-BR" sz="4000" dirty="0">
                <a:latin typeface="Fira Sans Bold" panose="020B0604020202020204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Atividade de fixação</a:t>
            </a:r>
            <a:endParaRPr lang="pt-BR" sz="4000" dirty="0">
              <a:latin typeface="Fira Sans Bold" panose="020B06040202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39326A-917D-46FA-378E-7C41BD4B7B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DF9F054-B84E-C4D4-241D-F48164372D0E}"/>
              </a:ext>
            </a:extLst>
          </p:cNvPr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BC87AA5-DA97-5708-8C9E-DD671F4794E9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6D1C98F6-DD17-BAE3-6FEB-259AFAC39775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8B28297C-D57B-252E-A35C-DF67ACA83B66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AFFE6F4D-1F43-51EC-DEE5-C83247EA2AA9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4A474A3A-CB14-3B4E-0CF0-ABA4E7A27BF5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EAC0373C-F7D4-917A-41AA-8FDF30B88221}"/>
              </a:ext>
            </a:extLst>
          </p:cNvPr>
          <p:cNvSpPr txBox="1"/>
          <p:nvPr/>
        </p:nvSpPr>
        <p:spPr>
          <a:xfrm>
            <a:off x="576298" y="3131320"/>
            <a:ext cx="705513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Captura </a:t>
            </a:r>
          </a:p>
        </p:txBody>
      </p:sp>
    </p:spTree>
    <p:extLst>
      <p:ext uri="{BB962C8B-B14F-4D97-AF65-F5344CB8AC3E}">
        <p14:creationId xmlns:p14="http://schemas.microsoft.com/office/powerpoint/2010/main" val="240769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A7C186-04CD-7154-CA93-0D4E587F1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AD19425A-6781-B2D9-F846-9157006F889C}"/>
              </a:ext>
            </a:extLst>
          </p:cNvPr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C70BF99-91F9-B665-E7E9-7962D6892BB8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77D39EB2-2DD7-DB64-F41E-7AB45721AA2F}"/>
              </a:ext>
            </a:extLst>
          </p:cNvPr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C6E74A3-4E56-3622-1A1B-71E2BCE23ECF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78CDD489-EF64-724F-225A-384F85EBBCA0}"/>
              </a:ext>
            </a:extLst>
          </p:cNvPr>
          <p:cNvSpPr txBox="1"/>
          <p:nvPr/>
        </p:nvSpPr>
        <p:spPr>
          <a:xfrm>
            <a:off x="609600" y="190500"/>
            <a:ext cx="739351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Captura </a:t>
            </a:r>
            <a:r>
              <a:rPr lang="pt-BR" sz="7200" dirty="0">
                <a:solidFill>
                  <a:schemeClr val="bg1">
                    <a:lumMod val="95000"/>
                  </a:schemeClr>
                </a:solidFill>
                <a:latin typeface="Fira Sans Bold" panose="020B0803050000020004" charset="0"/>
              </a:rPr>
              <a:t>.</a:t>
            </a:r>
            <a:endParaRPr lang="pt-BR" sz="7200" b="1" dirty="0">
              <a:solidFill>
                <a:schemeClr val="bg1">
                  <a:lumMod val="95000"/>
                </a:schemeClr>
              </a:solidFill>
              <a:latin typeface="Fira Sans Bold" panose="020B0803050000020004" charset="0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0BECED40-820C-C535-B77F-108CBE733475}"/>
              </a:ext>
            </a:extLst>
          </p:cNvPr>
          <p:cNvGrpSpPr/>
          <p:nvPr/>
        </p:nvGrpSpPr>
        <p:grpSpPr>
          <a:xfrm>
            <a:off x="747169" y="1714500"/>
            <a:ext cx="8385945" cy="1938992"/>
            <a:chOff x="834255" y="2816145"/>
            <a:chExt cx="8385945" cy="1938992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B4546C65-BAA8-7A3D-48D7-2F33753A596F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9389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Durante a partida, as peças podem eliminar as do adversário através de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saltos no tabuleiro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. Para isso, é preciso seguir algumas regras básicas de captura: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01AB404-58B3-28FB-BBDA-7649BDEA8AA9}"/>
                </a:ext>
              </a:extLst>
            </p:cNvPr>
            <p:cNvSpPr/>
            <p:nvPr/>
          </p:nvSpPr>
          <p:spPr>
            <a:xfrm>
              <a:off x="834255" y="2933700"/>
              <a:ext cx="45719" cy="1800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31238351-9A58-14E9-828D-DF35EBD53309}"/>
              </a:ext>
            </a:extLst>
          </p:cNvPr>
          <p:cNvSpPr txBox="1"/>
          <p:nvPr/>
        </p:nvSpPr>
        <p:spPr>
          <a:xfrm>
            <a:off x="891989" y="3977163"/>
            <a:ext cx="8252011" cy="51860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6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captura acontece quando uma peça pula a peça do adversário, que está na diagonal ao lado, e cai na casa vazia depois dela.</a:t>
            </a:r>
          </a:p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6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captura é obrigatória sempre que possível. Quando houver mais de uma opção de captura, o jogador deve escolher a jogada que elimine o maior número de peças.</a:t>
            </a:r>
          </a:p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6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Durante o jogo, não existe sopro — se o jogador esquecer de capturar, a jogada apenas é anulada e ele deve jogar novamente.</a:t>
            </a:r>
          </a:p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6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captura para trás é permitida.</a:t>
            </a:r>
          </a:p>
        </p:txBody>
      </p:sp>
      <p:sp>
        <p:nvSpPr>
          <p:cNvPr id="25" name="Freeform 3">
            <a:extLst>
              <a:ext uri="{FF2B5EF4-FFF2-40B4-BE49-F238E27FC236}">
                <a16:creationId xmlns:a16="http://schemas.microsoft.com/office/drawing/2014/main" id="{ED79B19D-39A8-0ACD-20F5-4A2D4A4B26C2}"/>
              </a:ext>
            </a:extLst>
          </p:cNvPr>
          <p:cNvSpPr/>
          <p:nvPr/>
        </p:nvSpPr>
        <p:spPr>
          <a:xfrm>
            <a:off x="10345997" y="2120110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14987" r="-14987"/>
            </a:stretch>
          </a:blipFill>
        </p:spPr>
      </p:sp>
    </p:spTree>
    <p:extLst>
      <p:ext uri="{BB962C8B-B14F-4D97-AF65-F5344CB8AC3E}">
        <p14:creationId xmlns:p14="http://schemas.microsoft.com/office/powerpoint/2010/main" val="4126085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C55514-CEBE-77D7-AB5B-72D60B78E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Agrupar 16">
            <a:extLst>
              <a:ext uri="{FF2B5EF4-FFF2-40B4-BE49-F238E27FC236}">
                <a16:creationId xmlns:a16="http://schemas.microsoft.com/office/drawing/2014/main" id="{A91936C9-89DC-F6AC-4D6A-5B31C5BE4FA0}"/>
              </a:ext>
            </a:extLst>
          </p:cNvPr>
          <p:cNvGrpSpPr/>
          <p:nvPr/>
        </p:nvGrpSpPr>
        <p:grpSpPr>
          <a:xfrm>
            <a:off x="6188662" y="2578659"/>
            <a:ext cx="5910677" cy="6222441"/>
            <a:chOff x="762000" y="1028699"/>
            <a:chExt cx="8229600" cy="8305801"/>
          </a:xfrm>
        </p:grpSpPr>
        <p:pic>
          <p:nvPicPr>
            <p:cNvPr id="14" name="Imagem 13">
              <a:extLst>
                <a:ext uri="{FF2B5EF4-FFF2-40B4-BE49-F238E27FC236}">
                  <a16:creationId xmlns:a16="http://schemas.microsoft.com/office/drawing/2014/main" id="{EF1432F5-9FD7-0354-053B-8D21945527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64" t="7714" r="4838" b="9710"/>
            <a:stretch>
              <a:fillRect/>
            </a:stretch>
          </p:blipFill>
          <p:spPr>
            <a:xfrm>
              <a:off x="762000" y="1028699"/>
              <a:ext cx="8229600" cy="8305801"/>
            </a:xfrm>
            <a:prstGeom prst="rect">
              <a:avLst/>
            </a:prstGeom>
          </p:spPr>
        </p:pic>
        <p:pic>
          <p:nvPicPr>
            <p:cNvPr id="16" name="Imagem 15">
              <a:extLst>
                <a:ext uri="{FF2B5EF4-FFF2-40B4-BE49-F238E27FC236}">
                  <a16:creationId xmlns:a16="http://schemas.microsoft.com/office/drawing/2014/main" id="{F3761C2B-F0B4-1CC2-1052-6849742A65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32" t="3724" r="7667" b="38749"/>
            <a:stretch>
              <a:fillRect/>
            </a:stretch>
          </p:blipFill>
          <p:spPr>
            <a:xfrm>
              <a:off x="762000" y="1032162"/>
              <a:ext cx="8194964" cy="5254337"/>
            </a:xfrm>
            <a:prstGeom prst="rect">
              <a:avLst/>
            </a:prstGeom>
          </p:spPr>
        </p:pic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AE606D6B-4858-114E-74CC-948359EDB2E9}"/>
              </a:ext>
            </a:extLst>
          </p:cNvPr>
          <p:cNvGrpSpPr/>
          <p:nvPr/>
        </p:nvGrpSpPr>
        <p:grpSpPr>
          <a:xfrm rot="-10800000">
            <a:off x="2741508" y="-4381499"/>
            <a:ext cx="12804984" cy="6226137"/>
            <a:chOff x="0" y="0"/>
            <a:chExt cx="11048529" cy="537210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EBBA24BB-61A6-BE0C-BBFB-53E9DD5D7A0D}"/>
                </a:ext>
              </a:extLst>
            </p:cNvPr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DFBB76F4-D6B2-121C-25EB-286688D3E608}"/>
              </a:ext>
            </a:extLst>
          </p:cNvPr>
          <p:cNvSpPr txBox="1"/>
          <p:nvPr/>
        </p:nvSpPr>
        <p:spPr>
          <a:xfrm>
            <a:off x="4943507" y="328016"/>
            <a:ext cx="8400986" cy="9541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800"/>
              </a:lnSpc>
              <a:spcBef>
                <a:spcPct val="0"/>
              </a:spcBef>
            </a:pPr>
            <a:r>
              <a:rPr lang="en-US" sz="6000" spc="-60" dirty="0">
                <a:solidFill>
                  <a:srgbClr val="000000"/>
                </a:solidFill>
                <a:latin typeface="Fira Sans Medium"/>
              </a:rPr>
              <a:t>CAPTURA</a:t>
            </a:r>
          </a:p>
        </p:txBody>
      </p:sp>
    </p:spTree>
    <p:extLst>
      <p:ext uri="{BB962C8B-B14F-4D97-AF65-F5344CB8AC3E}">
        <p14:creationId xmlns:p14="http://schemas.microsoft.com/office/powerpoint/2010/main" val="4262526745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5FA5BA-4BB9-458A-6169-113CF35CFA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CD0723D-B6B3-C2D5-4795-766E94B203CE}"/>
              </a:ext>
            </a:extLst>
          </p:cNvPr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B3FDA993-8DEF-ABB1-AC1F-64164B4B784A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212A0F15-8BDC-2460-FC3C-7EB6A13DDD37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0D41F1BF-2EBA-67EB-020A-1770EA2390DF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0AD603B5-F6AB-E48B-0F6F-0A2050F2B908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829572AE-0508-FF00-CDDE-D2233BCA63C6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0D3847B6-6FBA-9D87-11D5-806775F95DE7}"/>
              </a:ext>
            </a:extLst>
          </p:cNvPr>
          <p:cNvSpPr txBox="1"/>
          <p:nvPr/>
        </p:nvSpPr>
        <p:spPr>
          <a:xfrm>
            <a:off x="381000" y="3131320"/>
            <a:ext cx="12474890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Transformação</a:t>
            </a:r>
          </a:p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em dama</a:t>
            </a:r>
          </a:p>
        </p:txBody>
      </p:sp>
    </p:spTree>
    <p:extLst>
      <p:ext uri="{BB962C8B-B14F-4D97-AF65-F5344CB8AC3E}">
        <p14:creationId xmlns:p14="http://schemas.microsoft.com/office/powerpoint/2010/main" val="121472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09CA1-B2C1-2B0F-0196-4521F60626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D1DF5A4-01E0-421E-143E-DF97E664D778}"/>
              </a:ext>
            </a:extLst>
          </p:cNvPr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75FB402-6C01-8911-8EDE-4169C70DBB9C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8AF80592-B05C-5773-84D0-C24ADEFD1EB1}"/>
              </a:ext>
            </a:extLst>
          </p:cNvPr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A70B3CCB-5F20-EC77-4ABF-8CF843AB37E5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6B2AC2AE-65CD-506F-FB5E-668673722FB6}"/>
              </a:ext>
            </a:extLst>
          </p:cNvPr>
          <p:cNvSpPr txBox="1"/>
          <p:nvPr/>
        </p:nvSpPr>
        <p:spPr>
          <a:xfrm>
            <a:off x="609600" y="190500"/>
            <a:ext cx="8717281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Transformação em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dama </a:t>
            </a:r>
            <a:r>
              <a:rPr lang="pt-BR" sz="7200" b="1" dirty="0">
                <a:solidFill>
                  <a:schemeClr val="bg1">
                    <a:lumMod val="95000"/>
                  </a:schemeClr>
                </a:solidFill>
                <a:latin typeface="Fira Sans Bold" panose="020B0803050000020004" charset="0"/>
              </a:rPr>
              <a:t>.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D869F14B-DD47-8233-29EA-1C558C2F7523}"/>
              </a:ext>
            </a:extLst>
          </p:cNvPr>
          <p:cNvGrpSpPr/>
          <p:nvPr/>
        </p:nvGrpSpPr>
        <p:grpSpPr>
          <a:xfrm>
            <a:off x="762000" y="2735640"/>
            <a:ext cx="8385945" cy="2400657"/>
            <a:chOff x="834255" y="2816145"/>
            <a:chExt cx="8385945" cy="2400657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07990E4-9FBB-2530-88C1-76EE0101B4BD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24006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Quando uma peça (peão) alcança a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última fileira do adversário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, ela é promovida à Dama. Nesse momento, o jogador coloca outra peça sobre ela para marcar a diferença. A Dama tem mais liberdade e poder no jogo: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A53341DC-948D-34F8-4C5E-623273480BD0}"/>
                </a:ext>
              </a:extLst>
            </p:cNvPr>
            <p:cNvSpPr/>
            <p:nvPr/>
          </p:nvSpPr>
          <p:spPr>
            <a:xfrm>
              <a:off x="834255" y="2933700"/>
              <a:ext cx="45719" cy="219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7" name="TextBox 20">
            <a:extLst>
              <a:ext uri="{FF2B5EF4-FFF2-40B4-BE49-F238E27FC236}">
                <a16:creationId xmlns:a16="http://schemas.microsoft.com/office/drawing/2014/main" id="{7E57877C-38E7-C42A-4DC8-A3A5EFC4068F}"/>
              </a:ext>
            </a:extLst>
          </p:cNvPr>
          <p:cNvSpPr txBox="1"/>
          <p:nvPr/>
        </p:nvSpPr>
        <p:spPr>
          <a:xfrm>
            <a:off x="829490" y="5373113"/>
            <a:ext cx="8252011" cy="33547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6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Pode andar várias casas na diagonal, tanto para frente quanto para trás, desde que o caminho esteja livre.</a:t>
            </a:r>
          </a:p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6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Pode capturar qualquer peça adversária que esteja em uma das diagonais, desde que haja uma casa vazia logo depois para aterrissar.</a:t>
            </a:r>
          </a:p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endParaRPr lang="pt-BR" sz="2600" b="1" i="1" dirty="0">
              <a:solidFill>
                <a:srgbClr val="505A6D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Freeform 3">
            <a:extLst>
              <a:ext uri="{FF2B5EF4-FFF2-40B4-BE49-F238E27FC236}">
                <a16:creationId xmlns:a16="http://schemas.microsoft.com/office/drawing/2014/main" id="{27D6AE5B-B0C0-9EED-3179-64DB58680AA8}"/>
              </a:ext>
            </a:extLst>
          </p:cNvPr>
          <p:cNvSpPr/>
          <p:nvPr/>
        </p:nvSpPr>
        <p:spPr>
          <a:xfrm>
            <a:off x="10345997" y="2120110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r="-30710"/>
            </a:stretch>
          </a:blipFill>
        </p:spPr>
      </p:sp>
    </p:spTree>
    <p:extLst>
      <p:ext uri="{BB962C8B-B14F-4D97-AF65-F5344CB8AC3E}">
        <p14:creationId xmlns:p14="http://schemas.microsoft.com/office/powerpoint/2010/main" val="2079401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EE4CA7-443C-871E-9ABB-0A10C40426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C9DCAD6D-774F-3AAD-26BE-18B079CA4A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5" t="8594" r="9375" b="9375"/>
          <a:stretch>
            <a:fillRect/>
          </a:stretch>
        </p:blipFill>
        <p:spPr>
          <a:xfrm>
            <a:off x="6191060" y="2609832"/>
            <a:ext cx="5905881" cy="5962668"/>
          </a:xfrm>
          <a:prstGeom prst="rect">
            <a:avLst/>
          </a:prstGeom>
        </p:spPr>
      </p:pic>
      <p:grpSp>
        <p:nvGrpSpPr>
          <p:cNvPr id="5" name="Group 5">
            <a:extLst>
              <a:ext uri="{FF2B5EF4-FFF2-40B4-BE49-F238E27FC236}">
                <a16:creationId xmlns:a16="http://schemas.microsoft.com/office/drawing/2014/main" id="{9BB775C4-3F02-1154-A860-F1B4E8478B46}"/>
              </a:ext>
            </a:extLst>
          </p:cNvPr>
          <p:cNvGrpSpPr/>
          <p:nvPr/>
        </p:nvGrpSpPr>
        <p:grpSpPr>
          <a:xfrm rot="-10800000">
            <a:off x="2741508" y="-4381499"/>
            <a:ext cx="12804984" cy="6226137"/>
            <a:chOff x="0" y="0"/>
            <a:chExt cx="11048529" cy="537210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387A80C5-7E1B-7AD2-D162-C22B04E9D62F}"/>
                </a:ext>
              </a:extLst>
            </p:cNvPr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0547D8C7-284A-01A4-B761-07A4BC025516}"/>
              </a:ext>
            </a:extLst>
          </p:cNvPr>
          <p:cNvSpPr txBox="1"/>
          <p:nvPr/>
        </p:nvSpPr>
        <p:spPr>
          <a:xfrm>
            <a:off x="4943507" y="328016"/>
            <a:ext cx="8400986" cy="9541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800"/>
              </a:lnSpc>
              <a:spcBef>
                <a:spcPct val="0"/>
              </a:spcBef>
            </a:pPr>
            <a:r>
              <a:rPr lang="en-US" sz="6000" spc="-60" dirty="0">
                <a:solidFill>
                  <a:srgbClr val="000000"/>
                </a:solidFill>
                <a:latin typeface="Fira Sans Medium"/>
              </a:rPr>
              <a:t>DAMA</a:t>
            </a:r>
          </a:p>
        </p:txBody>
      </p:sp>
    </p:spTree>
    <p:extLst>
      <p:ext uri="{BB962C8B-B14F-4D97-AF65-F5344CB8AC3E}">
        <p14:creationId xmlns:p14="http://schemas.microsoft.com/office/powerpoint/2010/main" val="2820630055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546FF5-4868-1ECF-6895-7F1FDDCA1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A942E5D-5DE8-C114-266F-6BBA574904DF}"/>
              </a:ext>
            </a:extLst>
          </p:cNvPr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A208292-EB7C-F5E9-4ABA-3E09B900EBB0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0DD5EEA1-39DD-F473-7715-ADD95FB016BE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EAA67B4C-229B-6AAD-DA9D-74F62821B3F5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DC8972B1-9014-A012-0340-067F03858CA8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EBAA123E-0D94-A8D4-5E85-7628AEDD8DFA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186DBF1F-27FB-39D6-136B-7668D17F0C19}"/>
              </a:ext>
            </a:extLst>
          </p:cNvPr>
          <p:cNvSpPr txBox="1"/>
          <p:nvPr/>
        </p:nvSpPr>
        <p:spPr>
          <a:xfrm>
            <a:off x="381000" y="3131320"/>
            <a:ext cx="10645863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Como vencer</a:t>
            </a:r>
          </a:p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uma partida</a:t>
            </a:r>
          </a:p>
        </p:txBody>
      </p:sp>
    </p:spTree>
    <p:extLst>
      <p:ext uri="{BB962C8B-B14F-4D97-AF65-F5344CB8AC3E}">
        <p14:creationId xmlns:p14="http://schemas.microsoft.com/office/powerpoint/2010/main" val="116083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DC10A-C39A-B321-6056-5A7AC58BA4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F912A52-BFD3-E136-4F18-D4A4F0D45203}"/>
              </a:ext>
            </a:extLst>
          </p:cNvPr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0DF1898-B98A-481A-0D94-94B1EB2B4652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9AEA2B02-7081-7AF3-B9F7-81F39FDA6843}"/>
              </a:ext>
            </a:extLst>
          </p:cNvPr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B6DB2BC0-77DD-65A2-8BE9-4EEA85AF9328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DF7E52D2-233F-9425-A1DF-3AD83FFCB0FC}"/>
              </a:ext>
            </a:extLst>
          </p:cNvPr>
          <p:cNvSpPr txBox="1"/>
          <p:nvPr/>
        </p:nvSpPr>
        <p:spPr>
          <a:xfrm>
            <a:off x="609600" y="190500"/>
            <a:ext cx="8717281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Como vencer uma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partida </a:t>
            </a:r>
            <a:r>
              <a:rPr lang="pt-BR" sz="7200" b="1" dirty="0">
                <a:solidFill>
                  <a:schemeClr val="bg1">
                    <a:lumMod val="95000"/>
                  </a:schemeClr>
                </a:solidFill>
                <a:latin typeface="Fira Sans Bold" panose="020B0803050000020004" charset="0"/>
              </a:rPr>
              <a:t>.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61017BB5-1FD2-C9A9-BB18-D9024E4E9B48}"/>
              </a:ext>
            </a:extLst>
          </p:cNvPr>
          <p:cNvGrpSpPr/>
          <p:nvPr/>
        </p:nvGrpSpPr>
        <p:grpSpPr>
          <a:xfrm>
            <a:off x="762000" y="2735640"/>
            <a:ext cx="8385945" cy="3323987"/>
            <a:chOff x="834255" y="2816145"/>
            <a:chExt cx="8385945" cy="3323987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4E64F616-1929-6F1C-AB8B-E7FBFF4057BE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33239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Um jogador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vence a partida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quando consegue capturar todas as peças do adversário ou quando o impede de realizar qualquer movimento no tabuleiro. Se nenhum dos jogadores tiver condições de ganhar e o jogo ficar sem capturas possíveis, a partida termina empatada.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07A49130-FBC3-F008-2D5B-0EA38CB7F2B3}"/>
                </a:ext>
              </a:extLst>
            </p:cNvPr>
            <p:cNvSpPr/>
            <p:nvPr/>
          </p:nvSpPr>
          <p:spPr>
            <a:xfrm>
              <a:off x="834255" y="2933700"/>
              <a:ext cx="45719" cy="3132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10" name="Freeform 3">
            <a:extLst>
              <a:ext uri="{FF2B5EF4-FFF2-40B4-BE49-F238E27FC236}">
                <a16:creationId xmlns:a16="http://schemas.microsoft.com/office/drawing/2014/main" id="{8DC25F9D-4D6A-3CD7-74D5-6CFB03EDDB1B}"/>
              </a:ext>
            </a:extLst>
          </p:cNvPr>
          <p:cNvSpPr/>
          <p:nvPr/>
        </p:nvSpPr>
        <p:spPr>
          <a:xfrm>
            <a:off x="10345997" y="2120110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14865" r="-14865"/>
            </a:stretch>
          </a:blipFill>
        </p:spPr>
      </p:sp>
    </p:spTree>
    <p:extLst>
      <p:ext uri="{BB962C8B-B14F-4D97-AF65-F5344CB8AC3E}">
        <p14:creationId xmlns:p14="http://schemas.microsoft.com/office/powerpoint/2010/main" val="23363930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CB182C-7F77-FED7-6DF5-982E45A8F4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4F7F6AC-CE64-0086-6A41-EA9D96BB5385}"/>
              </a:ext>
            </a:extLst>
          </p:cNvPr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6B7A992-3814-1FF9-E859-248ECD835372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A66DFCC5-1D9B-1BAD-B507-1DA3D42108CA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A1C6E0DB-E8F2-6C7D-2781-1E768E7EACD7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B35D282A-3B1B-0075-AD1F-5E96D8BAD520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4EB72CF8-2D21-88AB-FCE5-E2E2496840D0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0F805C37-45C6-35A6-547A-E8BBDA62AD41}"/>
              </a:ext>
            </a:extLst>
          </p:cNvPr>
          <p:cNvSpPr txBox="1"/>
          <p:nvPr/>
        </p:nvSpPr>
        <p:spPr>
          <a:xfrm>
            <a:off x="576298" y="3131320"/>
            <a:ext cx="631615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Empate</a:t>
            </a:r>
          </a:p>
        </p:txBody>
      </p:sp>
    </p:spTree>
    <p:extLst>
      <p:ext uri="{BB962C8B-B14F-4D97-AF65-F5344CB8AC3E}">
        <p14:creationId xmlns:p14="http://schemas.microsoft.com/office/powerpoint/2010/main" val="337915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EE224-C342-168C-A270-A386DD02E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79263E0-80D6-C5C1-DCE3-E157889212D7}"/>
              </a:ext>
            </a:extLst>
          </p:cNvPr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A205176-640D-7F46-7EAA-02C9ADE7A401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9FD63844-C008-0956-A102-ADF4BAB9C759}"/>
              </a:ext>
            </a:extLst>
          </p:cNvPr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69967B84-B9DB-23AA-92FA-748523F81462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15A50634-8389-0270-E7C9-9460B3860B45}"/>
              </a:ext>
            </a:extLst>
          </p:cNvPr>
          <p:cNvSpPr txBox="1"/>
          <p:nvPr/>
        </p:nvSpPr>
        <p:spPr>
          <a:xfrm>
            <a:off x="609600" y="190500"/>
            <a:ext cx="739351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Empate </a:t>
            </a:r>
            <a:r>
              <a:rPr lang="pt-BR" sz="7200" dirty="0">
                <a:solidFill>
                  <a:schemeClr val="bg1">
                    <a:lumMod val="95000"/>
                  </a:schemeClr>
                </a:solidFill>
                <a:latin typeface="Fira Sans Bold" panose="020B0803050000020004" charset="0"/>
              </a:rPr>
              <a:t>.</a:t>
            </a:r>
            <a:endParaRPr lang="pt-BR" sz="7200" b="1" dirty="0">
              <a:solidFill>
                <a:schemeClr val="bg1">
                  <a:lumMod val="95000"/>
                </a:schemeClr>
              </a:solidFill>
              <a:latin typeface="Fira Sans Bold" panose="020B0803050000020004" charset="0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536F9728-EEC6-386A-4319-62EE88B3A1C5}"/>
              </a:ext>
            </a:extLst>
          </p:cNvPr>
          <p:cNvGrpSpPr/>
          <p:nvPr/>
        </p:nvGrpSpPr>
        <p:grpSpPr>
          <a:xfrm>
            <a:off x="747169" y="1714500"/>
            <a:ext cx="8385945" cy="1938992"/>
            <a:chOff x="834255" y="2816145"/>
            <a:chExt cx="8385945" cy="1938992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90E962BF-2252-8ADD-9114-5C244FED78D9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9389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Nem sempre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há um vencedor no jogo de dama. A partida termina empatada quando nenhum jogador consegue vencer. Isso pode acontecer por: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51B73173-5180-FD8B-DB51-93CE6000E471}"/>
                </a:ext>
              </a:extLst>
            </p:cNvPr>
            <p:cNvSpPr/>
            <p:nvPr/>
          </p:nvSpPr>
          <p:spPr>
            <a:xfrm>
              <a:off x="834255" y="2933700"/>
              <a:ext cx="45719" cy="1800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BE0FB261-5B78-223F-31E1-7E944C04C383}"/>
              </a:ext>
            </a:extLst>
          </p:cNvPr>
          <p:cNvSpPr txBox="1"/>
          <p:nvPr/>
        </p:nvSpPr>
        <p:spPr>
          <a:xfrm>
            <a:off x="891989" y="4072265"/>
            <a:ext cx="8252011" cy="238526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 defTabSz="1371600">
              <a:spcBef>
                <a:spcPts val="1800"/>
              </a:spcBef>
              <a:buFont typeface="+mj-lt"/>
              <a:buAutoNum type="arabicPeriod"/>
              <a:defRPr/>
            </a:pPr>
            <a:r>
              <a:rPr lang="pt-BR" sz="26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Falta de movimentos possíveis.</a:t>
            </a:r>
          </a:p>
          <a:p>
            <a:pPr marL="514350" indent="-514350" defTabSz="1371600">
              <a:spcBef>
                <a:spcPts val="1800"/>
              </a:spcBef>
              <a:buFont typeface="+mj-lt"/>
              <a:buAutoNum type="arabicPeriod"/>
              <a:defRPr/>
            </a:pPr>
            <a:r>
              <a:rPr lang="pt-BR" sz="26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Repetições de movimentos. </a:t>
            </a:r>
          </a:p>
          <a:p>
            <a:pPr marL="514350" indent="-514350" defTabSz="1371600">
              <a:spcBef>
                <a:spcPts val="1800"/>
              </a:spcBef>
              <a:buFont typeface="+mj-lt"/>
              <a:buAutoNum type="arabicPeriod"/>
              <a:defRPr/>
            </a:pPr>
            <a:r>
              <a:rPr lang="pt-BR" sz="26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Número pequeno de peças.</a:t>
            </a:r>
          </a:p>
          <a:p>
            <a:pPr marL="514350" indent="-514350" defTabSz="1371600">
              <a:spcBef>
                <a:spcPts val="1800"/>
              </a:spcBef>
              <a:buFont typeface="+mj-lt"/>
              <a:buAutoNum type="arabicPeriod"/>
              <a:defRPr/>
            </a:pPr>
            <a:r>
              <a:rPr lang="pt-BR" sz="26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Empate em comum acordo. </a:t>
            </a:r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C9BFC861-576B-92B6-000A-6725200B5781}"/>
              </a:ext>
            </a:extLst>
          </p:cNvPr>
          <p:cNvSpPr/>
          <p:nvPr/>
        </p:nvSpPr>
        <p:spPr>
          <a:xfrm>
            <a:off x="10345997" y="2120110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14987" r="-14987"/>
            </a:stretch>
          </a:blipFill>
        </p:spPr>
      </p:sp>
    </p:spTree>
    <p:extLst>
      <p:ext uri="{BB962C8B-B14F-4D97-AF65-F5344CB8AC3E}">
        <p14:creationId xmlns:p14="http://schemas.microsoft.com/office/powerpoint/2010/main" val="3405520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-3110578" y="-783398"/>
            <a:ext cx="13031070" cy="11284968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6786776" y="-286119"/>
            <a:ext cx="5276948" cy="45698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3CCFA8B9-2A8A-68E9-D8FC-5BF23BD4377A}"/>
              </a:ext>
            </a:extLst>
          </p:cNvPr>
          <p:cNvGrpSpPr/>
          <p:nvPr/>
        </p:nvGrpSpPr>
        <p:grpSpPr>
          <a:xfrm>
            <a:off x="10994451" y="8554267"/>
            <a:ext cx="5998149" cy="1135168"/>
            <a:chOff x="9898720" y="8419240"/>
            <a:chExt cx="5998149" cy="1135168"/>
          </a:xfrm>
        </p:grpSpPr>
        <p:sp>
          <p:nvSpPr>
            <p:cNvPr id="7" name="TextBox 7"/>
            <p:cNvSpPr txBox="1"/>
            <p:nvPr/>
          </p:nvSpPr>
          <p:spPr>
            <a:xfrm>
              <a:off x="9982201" y="8419240"/>
              <a:ext cx="1828800" cy="60317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599" dirty="0" err="1">
                  <a:solidFill>
                    <a:srgbClr val="000000"/>
                  </a:solidFill>
                  <a:latin typeface="Fira Sans Bold"/>
                </a:rPr>
                <a:t>Tópico</a:t>
              </a:r>
              <a:r>
                <a:rPr lang="en-US" sz="3599" dirty="0">
                  <a:solidFill>
                    <a:srgbClr val="000000"/>
                  </a:solidFill>
                  <a:latin typeface="Fira Sans Bold"/>
                </a:rPr>
                <a:t> 1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338DA705-BC5F-E92A-FA35-2562298227A4}"/>
                </a:ext>
              </a:extLst>
            </p:cNvPr>
            <p:cNvSpPr txBox="1"/>
            <p:nvPr/>
          </p:nvSpPr>
          <p:spPr>
            <a:xfrm>
              <a:off x="9898720" y="8858833"/>
              <a:ext cx="5998149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600" dirty="0" err="1">
                  <a:solidFill>
                    <a:srgbClr val="000000"/>
                  </a:solidFill>
                  <a:latin typeface="Fira Sans Bold"/>
                </a:rPr>
                <a:t>Conceitos</a:t>
              </a:r>
              <a:r>
                <a:rPr lang="en-US" sz="3600" dirty="0">
                  <a:solidFill>
                    <a:srgbClr val="000000"/>
                  </a:solidFill>
                  <a:latin typeface="Fira Sans Bold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Fira Sans Bold"/>
                </a:rPr>
                <a:t>iniciais</a:t>
              </a:r>
              <a:r>
                <a:rPr lang="en-US" sz="3600" dirty="0">
                  <a:solidFill>
                    <a:srgbClr val="000000"/>
                  </a:solidFill>
                  <a:latin typeface="Fira Sans Bold"/>
                </a:rPr>
                <a:t> </a:t>
              </a:r>
            </a:p>
          </p:txBody>
        </p:sp>
      </p:grpSp>
      <p:sp>
        <p:nvSpPr>
          <p:cNvPr id="10" name="TextBox 8">
            <a:extLst>
              <a:ext uri="{FF2B5EF4-FFF2-40B4-BE49-F238E27FC236}">
                <a16:creationId xmlns:a16="http://schemas.microsoft.com/office/drawing/2014/main" id="{9727A1D8-78EC-F581-BB7C-DDB81BD19426}"/>
              </a:ext>
            </a:extLst>
          </p:cNvPr>
          <p:cNvSpPr txBox="1"/>
          <p:nvPr/>
        </p:nvSpPr>
        <p:spPr>
          <a:xfrm>
            <a:off x="10927692" y="6851424"/>
            <a:ext cx="9874908" cy="22297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039"/>
              </a:lnSpc>
            </a:pPr>
            <a:r>
              <a:rPr lang="en-US" sz="17500" dirty="0">
                <a:solidFill>
                  <a:srgbClr val="03989E"/>
                </a:solidFill>
                <a:latin typeface="Fira Sans Heavy" panose="020B0604020202020204" charset="0"/>
              </a:rPr>
              <a:t>DAMA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729313-77F7-4A5C-F08E-40007EFB3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0BB32CCD-AEAE-153F-710A-4871FC39A474}"/>
              </a:ext>
            </a:extLst>
          </p:cNvPr>
          <p:cNvGrpSpPr/>
          <p:nvPr/>
        </p:nvGrpSpPr>
        <p:grpSpPr>
          <a:xfrm rot="-10800000">
            <a:off x="-2895600" y="-4116612"/>
            <a:ext cx="16932854" cy="7202711"/>
            <a:chOff x="0" y="0"/>
            <a:chExt cx="11048529" cy="5372100"/>
          </a:xfrm>
          <a:solidFill>
            <a:srgbClr val="00A181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BC272F99-8751-B83F-AA9D-C5C7E0F9DD9F}"/>
                </a:ext>
              </a:extLst>
            </p:cNvPr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grpFill/>
          </p:spPr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576288D0-B23E-225A-718E-4C6EC757FB37}"/>
              </a:ext>
            </a:extLst>
          </p:cNvPr>
          <p:cNvSpPr txBox="1"/>
          <p:nvPr/>
        </p:nvSpPr>
        <p:spPr>
          <a:xfrm>
            <a:off x="1371600" y="952500"/>
            <a:ext cx="11010900" cy="20223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7800"/>
              </a:lnSpc>
              <a:spcBef>
                <a:spcPct val="0"/>
              </a:spcBef>
            </a:pPr>
            <a:r>
              <a:rPr lang="en-US" sz="8000" b="1" spc="-60" dirty="0">
                <a:solidFill>
                  <a:schemeClr val="bg1">
                    <a:lumMod val="95000"/>
                  </a:schemeClr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FALTA DE MOVIMENTOS</a:t>
            </a:r>
          </a:p>
          <a:p>
            <a:pPr marL="0" lvl="0" indent="0" algn="l">
              <a:lnSpc>
                <a:spcPts val="7800"/>
              </a:lnSpc>
              <a:spcBef>
                <a:spcPct val="0"/>
              </a:spcBef>
            </a:pPr>
            <a:r>
              <a:rPr lang="en-US" sz="8000" b="1" spc="-60" dirty="0">
                <a:solidFill>
                  <a:schemeClr val="bg1">
                    <a:lumMod val="95000"/>
                  </a:schemeClr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POSSÍVEIS</a:t>
            </a:r>
          </a:p>
        </p:txBody>
      </p:sp>
    </p:spTree>
    <p:extLst>
      <p:ext uri="{BB962C8B-B14F-4D97-AF65-F5344CB8AC3E}">
        <p14:creationId xmlns:p14="http://schemas.microsoft.com/office/powerpoint/2010/main" val="1206595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0311A-6676-BEBB-100C-5AF8F025AD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511FB5F-692A-3BA9-7FE7-801F67D93B9E}"/>
              </a:ext>
            </a:extLst>
          </p:cNvPr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02CC84DA-EEA6-D849-5500-46DCB76EEDAC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D399B33A-EF52-4979-1CFB-4CDC19F9BACE}"/>
              </a:ext>
            </a:extLst>
          </p:cNvPr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EB4824F6-DA21-34AA-9D7F-0E117122A72F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3662E44B-4318-0509-51AD-31895E7C7A66}"/>
              </a:ext>
            </a:extLst>
          </p:cNvPr>
          <p:cNvSpPr txBox="1"/>
          <p:nvPr/>
        </p:nvSpPr>
        <p:spPr>
          <a:xfrm>
            <a:off x="609600" y="190500"/>
            <a:ext cx="952500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Repetições de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movimentos</a:t>
            </a:r>
            <a:endParaRPr lang="pt-BR" sz="7200" b="1" dirty="0">
              <a:solidFill>
                <a:schemeClr val="bg1">
                  <a:lumMod val="95000"/>
                </a:schemeClr>
              </a:solidFill>
              <a:latin typeface="Fira Sans Bold" panose="020B0803050000020004" charset="0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881EE928-61DC-8B99-DDD9-4C44F2BFDA0D}"/>
              </a:ext>
            </a:extLst>
          </p:cNvPr>
          <p:cNvGrpSpPr/>
          <p:nvPr/>
        </p:nvGrpSpPr>
        <p:grpSpPr>
          <a:xfrm>
            <a:off x="762000" y="2735640"/>
            <a:ext cx="8385945" cy="2862322"/>
            <a:chOff x="834255" y="2816145"/>
            <a:chExt cx="8385945" cy="2862322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B1CC06AA-745F-4CB0-384F-67B4B7DC6C3B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28623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O empate por falta de movimentos acontece quando o jogo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“trava” 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e nenhum dos dois jogadores consegue realizar jogadas. Mesmo que ainda existam peças no tabuleiro, se nenhuma delas puder se mover, a partida termina empatada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65F60713-D1BE-89A5-637D-1168CC5CFB13}"/>
                </a:ext>
              </a:extLst>
            </p:cNvPr>
            <p:cNvSpPr/>
            <p:nvPr/>
          </p:nvSpPr>
          <p:spPr>
            <a:xfrm>
              <a:off x="834255" y="2933700"/>
              <a:ext cx="45719" cy="2700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8" name="Freeform 3">
            <a:extLst>
              <a:ext uri="{FF2B5EF4-FFF2-40B4-BE49-F238E27FC236}">
                <a16:creationId xmlns:a16="http://schemas.microsoft.com/office/drawing/2014/main" id="{399DE8E7-2F23-BE29-2B11-88AC13E87E19}"/>
              </a:ext>
            </a:extLst>
          </p:cNvPr>
          <p:cNvSpPr/>
          <p:nvPr/>
        </p:nvSpPr>
        <p:spPr>
          <a:xfrm>
            <a:off x="10267469" y="2277167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13057" r="-13057"/>
            </a:stretch>
          </a:blipFill>
        </p:spPr>
      </p:sp>
    </p:spTree>
    <p:extLst>
      <p:ext uri="{BB962C8B-B14F-4D97-AF65-F5344CB8AC3E}">
        <p14:creationId xmlns:p14="http://schemas.microsoft.com/office/powerpoint/2010/main" val="16550813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C89F6A-DD4D-6702-81CE-BA15C53DFC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2A62916-60AE-998C-B250-1EBD613148ED}"/>
              </a:ext>
            </a:extLst>
          </p:cNvPr>
          <p:cNvGrpSpPr/>
          <p:nvPr/>
        </p:nvGrpSpPr>
        <p:grpSpPr>
          <a:xfrm rot="-10800000">
            <a:off x="-2895600" y="-4116612"/>
            <a:ext cx="16932854" cy="7202711"/>
            <a:chOff x="0" y="0"/>
            <a:chExt cx="11048529" cy="5372100"/>
          </a:xfrm>
          <a:solidFill>
            <a:srgbClr val="00A181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8B9F30B6-DD1E-BB50-FF42-5B159356EDC8}"/>
                </a:ext>
              </a:extLst>
            </p:cNvPr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grpFill/>
          </p:spPr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87AB0B8B-5F10-8CB5-F493-5B6BDF649B14}"/>
              </a:ext>
            </a:extLst>
          </p:cNvPr>
          <p:cNvSpPr txBox="1"/>
          <p:nvPr/>
        </p:nvSpPr>
        <p:spPr>
          <a:xfrm>
            <a:off x="1371600" y="952500"/>
            <a:ext cx="11010900" cy="20223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7800"/>
              </a:lnSpc>
              <a:spcBef>
                <a:spcPct val="0"/>
              </a:spcBef>
            </a:pPr>
            <a:r>
              <a:rPr lang="en-US" sz="8000" b="1" spc="-60" dirty="0">
                <a:solidFill>
                  <a:schemeClr val="bg1">
                    <a:lumMod val="95000"/>
                  </a:schemeClr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REPETIÇÕES DE MOVIMENTOS</a:t>
            </a:r>
          </a:p>
        </p:txBody>
      </p:sp>
    </p:spTree>
    <p:extLst>
      <p:ext uri="{BB962C8B-B14F-4D97-AF65-F5344CB8AC3E}">
        <p14:creationId xmlns:p14="http://schemas.microsoft.com/office/powerpoint/2010/main" val="2376663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9A0FB8-E3C6-801C-A979-D32D24610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E9429D8B-7594-5663-C832-4A45064662CE}"/>
              </a:ext>
            </a:extLst>
          </p:cNvPr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340E64F-9BCB-48BF-C3F1-F8E069C6120C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88931DF1-8484-84F0-EF5A-68AC8401C20E}"/>
              </a:ext>
            </a:extLst>
          </p:cNvPr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3DBD957C-480B-9087-59FB-E603D54D77B3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A3D0CEE-C855-F27F-DADD-8F4E1150D37A}"/>
              </a:ext>
            </a:extLst>
          </p:cNvPr>
          <p:cNvSpPr txBox="1"/>
          <p:nvPr/>
        </p:nvSpPr>
        <p:spPr>
          <a:xfrm>
            <a:off x="609600" y="190500"/>
            <a:ext cx="952500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Repetições de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movimentos</a:t>
            </a:r>
            <a:endParaRPr lang="pt-BR" sz="7200" b="1" dirty="0">
              <a:solidFill>
                <a:schemeClr val="bg1">
                  <a:lumMod val="95000"/>
                </a:schemeClr>
              </a:solidFill>
              <a:latin typeface="Fira Sans Bold" panose="020B0803050000020004" charset="0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C3EC4729-5A89-B9ED-1956-8666906B8FBE}"/>
              </a:ext>
            </a:extLst>
          </p:cNvPr>
          <p:cNvGrpSpPr/>
          <p:nvPr/>
        </p:nvGrpSpPr>
        <p:grpSpPr>
          <a:xfrm>
            <a:off x="762000" y="2735640"/>
            <a:ext cx="8385945" cy="3323987"/>
            <a:chOff x="834255" y="2816145"/>
            <a:chExt cx="8385945" cy="3323987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3BBCADA7-BE7E-0A51-14C3-5623BC6FA99D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33239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O empate por repetição de movimentos acontece quando a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mesma sequência de jogadas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ocorre várias vezes seguidas, sem que nenhum jogador consiga vantagem. Isso mostra que o jogo entrou em um ciclo, sem progresso. Após algumas repetições iguais de jogadas, a partida é declarada empatada.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E0A3CC54-4F99-9E70-CAF4-4341B344ACB3}"/>
                </a:ext>
              </a:extLst>
            </p:cNvPr>
            <p:cNvSpPr/>
            <p:nvPr/>
          </p:nvSpPr>
          <p:spPr>
            <a:xfrm>
              <a:off x="834255" y="2933700"/>
              <a:ext cx="45719" cy="3132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8" name="Freeform 3">
            <a:extLst>
              <a:ext uri="{FF2B5EF4-FFF2-40B4-BE49-F238E27FC236}">
                <a16:creationId xmlns:a16="http://schemas.microsoft.com/office/drawing/2014/main" id="{99369AD5-B406-40FA-533D-DA0F5AB07ED2}"/>
              </a:ext>
            </a:extLst>
          </p:cNvPr>
          <p:cNvSpPr/>
          <p:nvPr/>
        </p:nvSpPr>
        <p:spPr>
          <a:xfrm>
            <a:off x="10345997" y="2120110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29731"/>
            </a:stretch>
          </a:blipFill>
        </p:spPr>
      </p:sp>
    </p:spTree>
    <p:extLst>
      <p:ext uri="{BB962C8B-B14F-4D97-AF65-F5344CB8AC3E}">
        <p14:creationId xmlns:p14="http://schemas.microsoft.com/office/powerpoint/2010/main" val="6450215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615FE-384A-4158-0094-80735C3AD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9A42C66-B063-120D-8E76-49EBA749ED6E}"/>
              </a:ext>
            </a:extLst>
          </p:cNvPr>
          <p:cNvGrpSpPr/>
          <p:nvPr/>
        </p:nvGrpSpPr>
        <p:grpSpPr>
          <a:xfrm rot="-10800000">
            <a:off x="-2895600" y="-4116612"/>
            <a:ext cx="16932854" cy="7202711"/>
            <a:chOff x="0" y="0"/>
            <a:chExt cx="11048529" cy="5372100"/>
          </a:xfrm>
          <a:solidFill>
            <a:srgbClr val="00A181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08A4CC51-5EAC-5CD4-5322-21854C8AFFEF}"/>
                </a:ext>
              </a:extLst>
            </p:cNvPr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grpFill/>
          </p:spPr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8A2465B9-10D9-3D17-05AF-21433BAAA5DC}"/>
              </a:ext>
            </a:extLst>
          </p:cNvPr>
          <p:cNvSpPr txBox="1"/>
          <p:nvPr/>
        </p:nvSpPr>
        <p:spPr>
          <a:xfrm>
            <a:off x="1371600" y="952500"/>
            <a:ext cx="11010900" cy="20223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7800"/>
              </a:lnSpc>
              <a:spcBef>
                <a:spcPct val="0"/>
              </a:spcBef>
            </a:pPr>
            <a:r>
              <a:rPr lang="en-US" sz="8000" b="1" spc="-60" dirty="0">
                <a:solidFill>
                  <a:schemeClr val="bg1">
                    <a:lumMod val="95000"/>
                  </a:schemeClr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NÚMERO PEQUENO DE PEÇAS</a:t>
            </a:r>
          </a:p>
        </p:txBody>
      </p:sp>
    </p:spTree>
    <p:extLst>
      <p:ext uri="{BB962C8B-B14F-4D97-AF65-F5344CB8AC3E}">
        <p14:creationId xmlns:p14="http://schemas.microsoft.com/office/powerpoint/2010/main" val="185384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61FD6F-3398-4F4A-BC5C-C07CCB5EB1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0A4B6A7-FB71-97C5-C105-115D68477BC3}"/>
              </a:ext>
            </a:extLst>
          </p:cNvPr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3C163F20-CC61-EA23-C703-6CEDE16CBC3A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84B5D77A-45C9-5A2C-7775-5A5121383FC9}"/>
              </a:ext>
            </a:extLst>
          </p:cNvPr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6480983-3176-AB35-09F1-7C298C71D4E7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4B31706B-1804-A310-98CF-5E395E95BEBA}"/>
              </a:ext>
            </a:extLst>
          </p:cNvPr>
          <p:cNvSpPr txBox="1"/>
          <p:nvPr/>
        </p:nvSpPr>
        <p:spPr>
          <a:xfrm>
            <a:off x="609600" y="190500"/>
            <a:ext cx="952500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Número pequeno de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peças</a:t>
            </a:r>
            <a:endParaRPr lang="pt-BR" sz="7200" b="1" dirty="0">
              <a:solidFill>
                <a:schemeClr val="bg1">
                  <a:lumMod val="95000"/>
                </a:schemeClr>
              </a:solidFill>
              <a:latin typeface="Fira Sans Bold" panose="020B0803050000020004" charset="0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7F883317-95A5-DB4E-1A4F-6EDC8DDB8712}"/>
              </a:ext>
            </a:extLst>
          </p:cNvPr>
          <p:cNvGrpSpPr/>
          <p:nvPr/>
        </p:nvGrpSpPr>
        <p:grpSpPr>
          <a:xfrm>
            <a:off x="762000" y="2735640"/>
            <a:ext cx="8385945" cy="3323987"/>
            <a:chOff x="834255" y="2816145"/>
            <a:chExt cx="8385945" cy="3323987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20FC0B40-FDDD-1BF4-67A7-E6FD98EE7EA6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33239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O empate por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número pequeno de peças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acontece quando não há quantidade suficiente para que algum jogador consiga vencer. Nesses casos, o jogo se repete sem avanços e é declarado empate após certo número de lances (1 lance corresponde a uma jogada de cada jogador):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C337F78-2A78-CAB5-62D3-C41BA08CE1A0}"/>
                </a:ext>
              </a:extLst>
            </p:cNvPr>
            <p:cNvSpPr/>
            <p:nvPr/>
          </p:nvSpPr>
          <p:spPr>
            <a:xfrm>
              <a:off x="834255" y="2933700"/>
              <a:ext cx="45719" cy="3168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7" name="TextBox 20">
            <a:extLst>
              <a:ext uri="{FF2B5EF4-FFF2-40B4-BE49-F238E27FC236}">
                <a16:creationId xmlns:a16="http://schemas.microsoft.com/office/drawing/2014/main" id="{4FED3977-55CB-6018-AD0E-5980CC0386FF}"/>
              </a:ext>
            </a:extLst>
          </p:cNvPr>
          <p:cNvSpPr txBox="1"/>
          <p:nvPr/>
        </p:nvSpPr>
        <p:spPr>
          <a:xfrm>
            <a:off x="902861" y="6296443"/>
            <a:ext cx="8252011" cy="31854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6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Dama x Dama: empate após 2 lances.</a:t>
            </a:r>
          </a:p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6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 Damas x 1 Dama ou 2 Damas x 2 Damas: empate após 5 lances.</a:t>
            </a:r>
          </a:p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6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Dama + Peão x Dama: empate após 5 lances.</a:t>
            </a:r>
          </a:p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6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 Damas x 1 Dama (ou combinações parecidas): empate após 5 lances.</a:t>
            </a:r>
          </a:p>
        </p:txBody>
      </p:sp>
      <p:sp>
        <p:nvSpPr>
          <p:cNvPr id="10" name="Freeform 3">
            <a:extLst>
              <a:ext uri="{FF2B5EF4-FFF2-40B4-BE49-F238E27FC236}">
                <a16:creationId xmlns:a16="http://schemas.microsoft.com/office/drawing/2014/main" id="{BB42615D-FED1-B5BB-78A9-4828C1419F72}"/>
              </a:ext>
            </a:extLst>
          </p:cNvPr>
          <p:cNvSpPr/>
          <p:nvPr/>
        </p:nvSpPr>
        <p:spPr>
          <a:xfrm>
            <a:off x="10345997" y="2120110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14987" r="-14987"/>
            </a:stretch>
          </a:blipFill>
        </p:spPr>
      </p:sp>
    </p:spTree>
    <p:extLst>
      <p:ext uri="{BB962C8B-B14F-4D97-AF65-F5344CB8AC3E}">
        <p14:creationId xmlns:p14="http://schemas.microsoft.com/office/powerpoint/2010/main" val="937612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6162BF-FF0A-7AEA-42DF-5BC8402BD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>
            <a:extLst>
              <a:ext uri="{FF2B5EF4-FFF2-40B4-BE49-F238E27FC236}">
                <a16:creationId xmlns:a16="http://schemas.microsoft.com/office/drawing/2014/main" id="{E8EE4C2C-8CD3-AA79-DE18-E6244CFD2507}"/>
              </a:ext>
            </a:extLst>
          </p:cNvPr>
          <p:cNvGrpSpPr/>
          <p:nvPr/>
        </p:nvGrpSpPr>
        <p:grpSpPr>
          <a:xfrm rot="-10800000">
            <a:off x="2741508" y="-4381499"/>
            <a:ext cx="12804984" cy="6226137"/>
            <a:chOff x="0" y="0"/>
            <a:chExt cx="11048529" cy="537210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BA5169CC-6AE1-C086-3142-B4B7C0CED39B}"/>
                </a:ext>
              </a:extLst>
            </p:cNvPr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BA262681-9C2E-2719-6613-4EC7252A5920}"/>
              </a:ext>
            </a:extLst>
          </p:cNvPr>
          <p:cNvSpPr txBox="1"/>
          <p:nvPr/>
        </p:nvSpPr>
        <p:spPr>
          <a:xfrm>
            <a:off x="4943507" y="328016"/>
            <a:ext cx="8400986" cy="9113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7800"/>
              </a:lnSpc>
              <a:spcBef>
                <a:spcPct val="0"/>
              </a:spcBef>
            </a:pPr>
            <a:r>
              <a:rPr lang="pt-BR" sz="40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Dama x Dama</a:t>
            </a:r>
            <a:endParaRPr lang="en-US" sz="4000" spc="-60" dirty="0">
              <a:solidFill>
                <a:srgbClr val="000000"/>
              </a:solidFill>
              <a:latin typeface="Fira Sans Medium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545AEC86-CF42-3228-9D75-FD707364D3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7376" t="33797" r="55619" b="35417"/>
          <a:stretch>
            <a:fillRect/>
          </a:stretch>
        </p:blipFill>
        <p:spPr>
          <a:xfrm>
            <a:off x="6659382" y="2614386"/>
            <a:ext cx="4969235" cy="5058228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48B5AC89-53F8-A9D9-BFD9-3B6DBEF961D2}"/>
              </a:ext>
            </a:extLst>
          </p:cNvPr>
          <p:cNvSpPr txBox="1"/>
          <p:nvPr/>
        </p:nvSpPr>
        <p:spPr>
          <a:xfrm>
            <a:off x="4762076" y="7672614"/>
            <a:ext cx="8763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Este final é considerado empatado após 2 lances.</a:t>
            </a: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1112893894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ECB455-5FD8-850E-C286-45A8D472CF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55AED15-22B5-16EE-3347-4982BBAF09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7160" t="35417" r="38287" b="33333"/>
          <a:stretch>
            <a:fillRect/>
          </a:stretch>
        </p:blipFill>
        <p:spPr>
          <a:xfrm>
            <a:off x="4170076" y="2614386"/>
            <a:ext cx="9947848" cy="5058228"/>
          </a:xfrm>
          <a:prstGeom prst="rect">
            <a:avLst/>
          </a:prstGeom>
        </p:spPr>
      </p:pic>
      <p:grpSp>
        <p:nvGrpSpPr>
          <p:cNvPr id="5" name="Group 5">
            <a:extLst>
              <a:ext uri="{FF2B5EF4-FFF2-40B4-BE49-F238E27FC236}">
                <a16:creationId xmlns:a16="http://schemas.microsoft.com/office/drawing/2014/main" id="{3647C825-DF36-EE6C-62DB-0E08C988E8D8}"/>
              </a:ext>
            </a:extLst>
          </p:cNvPr>
          <p:cNvGrpSpPr/>
          <p:nvPr/>
        </p:nvGrpSpPr>
        <p:grpSpPr>
          <a:xfrm rot="-10800000">
            <a:off x="2741508" y="-4381499"/>
            <a:ext cx="12804984" cy="6226137"/>
            <a:chOff x="0" y="0"/>
            <a:chExt cx="11048529" cy="537210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760E26EB-AE3E-BB56-D5E6-F6C198341E8F}"/>
                </a:ext>
              </a:extLst>
            </p:cNvPr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C9B0B415-2B73-AED4-16DA-FFED06E51EF2}"/>
              </a:ext>
            </a:extLst>
          </p:cNvPr>
          <p:cNvSpPr txBox="1"/>
          <p:nvPr/>
        </p:nvSpPr>
        <p:spPr>
          <a:xfrm>
            <a:off x="4191000" y="328016"/>
            <a:ext cx="9829800" cy="8844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7800"/>
              </a:lnSpc>
              <a:spcBef>
                <a:spcPct val="0"/>
              </a:spcBef>
            </a:pPr>
            <a:r>
              <a:rPr lang="pt-BR" sz="40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 Damas x 1 Dama ou 2 Damas x 2 Damas</a:t>
            </a:r>
            <a:endParaRPr lang="en-US" sz="4000" spc="-60" dirty="0">
              <a:solidFill>
                <a:srgbClr val="000000"/>
              </a:solidFill>
              <a:latin typeface="Fira Sans Medium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4ACDB3A-33CD-54A1-2F52-ADDDFF433097}"/>
              </a:ext>
            </a:extLst>
          </p:cNvPr>
          <p:cNvSpPr txBox="1"/>
          <p:nvPr/>
        </p:nvSpPr>
        <p:spPr>
          <a:xfrm>
            <a:off x="4762077" y="7672614"/>
            <a:ext cx="8763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Este final é considerado empatado após 5 lances.</a:t>
            </a: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1858289048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0D9390-CD28-C502-BF91-693A774A9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DFEF9E4-7443-24A9-FFAA-6A63EB2EF4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7159" t="37520" r="38287" b="30716"/>
          <a:stretch>
            <a:fillRect/>
          </a:stretch>
        </p:blipFill>
        <p:spPr>
          <a:xfrm>
            <a:off x="4233871" y="2614386"/>
            <a:ext cx="9786929" cy="5058228"/>
          </a:xfrm>
          <a:prstGeom prst="rect">
            <a:avLst/>
          </a:prstGeom>
        </p:spPr>
      </p:pic>
      <p:grpSp>
        <p:nvGrpSpPr>
          <p:cNvPr id="5" name="Group 5">
            <a:extLst>
              <a:ext uri="{FF2B5EF4-FFF2-40B4-BE49-F238E27FC236}">
                <a16:creationId xmlns:a16="http://schemas.microsoft.com/office/drawing/2014/main" id="{0EB566DE-0E75-7B46-B524-B0DA421F6843}"/>
              </a:ext>
            </a:extLst>
          </p:cNvPr>
          <p:cNvGrpSpPr/>
          <p:nvPr/>
        </p:nvGrpSpPr>
        <p:grpSpPr>
          <a:xfrm rot="-10800000">
            <a:off x="2741508" y="-4381499"/>
            <a:ext cx="12804984" cy="6226137"/>
            <a:chOff x="0" y="0"/>
            <a:chExt cx="11048529" cy="537210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CAE31926-F0D5-D4C9-A0D1-962F694D8E02}"/>
                </a:ext>
              </a:extLst>
            </p:cNvPr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08CFD59C-7FD9-209E-04E8-6889C7D5A945}"/>
              </a:ext>
            </a:extLst>
          </p:cNvPr>
          <p:cNvSpPr txBox="1"/>
          <p:nvPr/>
        </p:nvSpPr>
        <p:spPr>
          <a:xfrm>
            <a:off x="4191000" y="328016"/>
            <a:ext cx="9829800" cy="8844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7800"/>
              </a:lnSpc>
              <a:spcBef>
                <a:spcPct val="0"/>
              </a:spcBef>
            </a:pPr>
            <a:r>
              <a:rPr lang="pt-BR" sz="40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Dama + Peão x Dama</a:t>
            </a:r>
            <a:endParaRPr lang="en-US" sz="4000" spc="-60" dirty="0">
              <a:solidFill>
                <a:srgbClr val="000000"/>
              </a:solidFill>
              <a:latin typeface="Fira Sans Medium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FD2B6BFA-4D33-D067-3A6A-41A4945E8572}"/>
              </a:ext>
            </a:extLst>
          </p:cNvPr>
          <p:cNvSpPr txBox="1"/>
          <p:nvPr/>
        </p:nvSpPr>
        <p:spPr>
          <a:xfrm>
            <a:off x="4762077" y="7672614"/>
            <a:ext cx="8763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Este final é considerado empatado após 5 lances</a:t>
            </a: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1957958775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70180B-2F7F-8087-CDB5-9DAC2F8E6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E7FA75C4-5A63-1815-14A0-2778464360F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7159" t="29741" r="28331" b="43750"/>
          <a:stretch>
            <a:fillRect/>
          </a:stretch>
        </p:blipFill>
        <p:spPr>
          <a:xfrm>
            <a:off x="1705129" y="2652486"/>
            <a:ext cx="14877742" cy="4982027"/>
          </a:xfrm>
          <a:prstGeom prst="rect">
            <a:avLst/>
          </a:prstGeom>
        </p:spPr>
      </p:pic>
      <p:grpSp>
        <p:nvGrpSpPr>
          <p:cNvPr id="5" name="Group 5">
            <a:extLst>
              <a:ext uri="{FF2B5EF4-FFF2-40B4-BE49-F238E27FC236}">
                <a16:creationId xmlns:a16="http://schemas.microsoft.com/office/drawing/2014/main" id="{BE75163C-A701-BE22-0B96-15AAD96AA935}"/>
              </a:ext>
            </a:extLst>
          </p:cNvPr>
          <p:cNvGrpSpPr/>
          <p:nvPr/>
        </p:nvGrpSpPr>
        <p:grpSpPr>
          <a:xfrm rot="-10800000">
            <a:off x="2741508" y="-4381499"/>
            <a:ext cx="12804984" cy="6226137"/>
            <a:chOff x="0" y="0"/>
            <a:chExt cx="11048529" cy="537210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803E10E3-ACBC-E7CA-F3D0-93A6DCD71DE2}"/>
                </a:ext>
              </a:extLst>
            </p:cNvPr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97E1BBA8-216A-473B-5738-1E3CAA497695}"/>
              </a:ext>
            </a:extLst>
          </p:cNvPr>
          <p:cNvSpPr txBox="1"/>
          <p:nvPr/>
        </p:nvSpPr>
        <p:spPr>
          <a:xfrm>
            <a:off x="4191000" y="328016"/>
            <a:ext cx="9829800" cy="8844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7800"/>
              </a:lnSpc>
              <a:spcBef>
                <a:spcPct val="0"/>
              </a:spcBef>
            </a:pPr>
            <a:r>
              <a:rPr lang="pt-BR" sz="40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 Damas x 1 Dama (ou combinações)</a:t>
            </a:r>
            <a:endParaRPr lang="en-US" sz="4000" spc="-60" dirty="0">
              <a:solidFill>
                <a:srgbClr val="000000"/>
              </a:solidFill>
              <a:latin typeface="Fira Sans Medium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F3CBFEA-DAA7-ACD8-3957-4DAC7D259693}"/>
              </a:ext>
            </a:extLst>
          </p:cNvPr>
          <p:cNvSpPr txBox="1"/>
          <p:nvPr/>
        </p:nvSpPr>
        <p:spPr>
          <a:xfrm>
            <a:off x="4762077" y="7634513"/>
            <a:ext cx="8763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Este final é considerado empatado após 5 lances</a:t>
            </a: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229763788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7393515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O que é o 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jogo de dama?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1A6B30A2-B253-3C7C-B0F8-D0E729E34CCC}"/>
              </a:ext>
            </a:extLst>
          </p:cNvPr>
          <p:cNvGrpSpPr/>
          <p:nvPr/>
        </p:nvGrpSpPr>
        <p:grpSpPr>
          <a:xfrm>
            <a:off x="762000" y="2735640"/>
            <a:ext cx="8385945" cy="3323987"/>
            <a:chOff x="834255" y="2816145"/>
            <a:chExt cx="8385945" cy="3323987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B7DA4DB-66CE-3801-E07E-666E99F05C6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33239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O jogo de dama é um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jogo de tabuleiro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para duas pessoas, que exige raciocínio, estratégia e concentração. Cada jogador controla 12 peças e o objetivo é capturar ou bloquear todas as peças do adversário. É um jogo simples de aprender, mas que envolve muita habilidade e planejamento para vencer.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2B01A59-D313-6B8F-F086-AC9689207504}"/>
                </a:ext>
              </a:extLst>
            </p:cNvPr>
            <p:cNvSpPr/>
            <p:nvPr/>
          </p:nvSpPr>
          <p:spPr>
            <a:xfrm>
              <a:off x="834255" y="2933700"/>
              <a:ext cx="45719" cy="320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9" name="Freeform 3">
            <a:extLst>
              <a:ext uri="{FF2B5EF4-FFF2-40B4-BE49-F238E27FC236}">
                <a16:creationId xmlns:a16="http://schemas.microsoft.com/office/drawing/2014/main" id="{576AC4B8-8835-0D6C-0CE1-605B9D57F390}"/>
              </a:ext>
            </a:extLst>
          </p:cNvPr>
          <p:cNvSpPr/>
          <p:nvPr/>
        </p:nvSpPr>
        <p:spPr>
          <a:xfrm>
            <a:off x="10345997" y="2120110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29731"/>
            </a:stretch>
          </a:blipFill>
        </p:spPr>
      </p:sp>
    </p:spTree>
    <p:extLst>
      <p:ext uri="{BB962C8B-B14F-4D97-AF65-F5344CB8AC3E}">
        <p14:creationId xmlns:p14="http://schemas.microsoft.com/office/powerpoint/2010/main" val="3132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15638-1503-C7D7-DF78-8E1FE15A09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1F97DD0-BE94-26E1-4B43-2D28E5C1A1B3}"/>
              </a:ext>
            </a:extLst>
          </p:cNvPr>
          <p:cNvGrpSpPr/>
          <p:nvPr/>
        </p:nvGrpSpPr>
        <p:grpSpPr>
          <a:xfrm rot="-10800000">
            <a:off x="-2895600" y="-4116612"/>
            <a:ext cx="16932854" cy="7202711"/>
            <a:chOff x="0" y="0"/>
            <a:chExt cx="11048529" cy="5372100"/>
          </a:xfrm>
          <a:solidFill>
            <a:srgbClr val="00A181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3E36E062-7BBA-14C6-260F-A99F7C1A86D0}"/>
                </a:ext>
              </a:extLst>
            </p:cNvPr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grpFill/>
          </p:spPr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61CCEAB7-48E7-BC66-8D19-D2D0D7257409}"/>
              </a:ext>
            </a:extLst>
          </p:cNvPr>
          <p:cNvSpPr txBox="1"/>
          <p:nvPr/>
        </p:nvSpPr>
        <p:spPr>
          <a:xfrm>
            <a:off x="1371600" y="952500"/>
            <a:ext cx="11010900" cy="20223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7800"/>
              </a:lnSpc>
              <a:spcBef>
                <a:spcPct val="0"/>
              </a:spcBef>
            </a:pPr>
            <a:r>
              <a:rPr lang="en-US" sz="8000" b="1" spc="-60" dirty="0">
                <a:solidFill>
                  <a:schemeClr val="bg1">
                    <a:lumMod val="95000"/>
                  </a:schemeClr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EMPATE POR COMUM ACORDO</a:t>
            </a:r>
          </a:p>
        </p:txBody>
      </p:sp>
    </p:spTree>
    <p:extLst>
      <p:ext uri="{BB962C8B-B14F-4D97-AF65-F5344CB8AC3E}">
        <p14:creationId xmlns:p14="http://schemas.microsoft.com/office/powerpoint/2010/main" val="44980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0720CD-182A-D9E7-0DAF-917CAB0275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0BDD066-2477-BD44-D6ED-8AC3C53113E8}"/>
              </a:ext>
            </a:extLst>
          </p:cNvPr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925DBB6-B789-FD92-49D7-0E678143DE21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7ED9F58A-286E-C10E-8004-1F0A3EC08CD1}"/>
              </a:ext>
            </a:extLst>
          </p:cNvPr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BBE43CFC-FBC6-E9CD-6D4E-E93E2AB9F165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3C591717-00FC-0A60-C26A-CAAEBFA2D7E8}"/>
              </a:ext>
            </a:extLst>
          </p:cNvPr>
          <p:cNvSpPr txBox="1"/>
          <p:nvPr/>
        </p:nvSpPr>
        <p:spPr>
          <a:xfrm>
            <a:off x="609600" y="190500"/>
            <a:ext cx="952500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Empate por comum acordo</a:t>
            </a:r>
            <a:endParaRPr lang="pt-BR" sz="7200" b="1" dirty="0">
              <a:solidFill>
                <a:schemeClr val="bg1">
                  <a:lumMod val="95000"/>
                </a:schemeClr>
              </a:solidFill>
              <a:latin typeface="Fira Sans Bold" panose="020B0803050000020004" charset="0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CDE7B729-692E-769D-E52A-60FDCC0064C0}"/>
              </a:ext>
            </a:extLst>
          </p:cNvPr>
          <p:cNvGrpSpPr/>
          <p:nvPr/>
        </p:nvGrpSpPr>
        <p:grpSpPr>
          <a:xfrm>
            <a:off x="762000" y="2735640"/>
            <a:ext cx="8385945" cy="3323987"/>
            <a:chOff x="834255" y="2816145"/>
            <a:chExt cx="8385945" cy="3323987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AE222A7D-B353-7943-F5C0-2EB173C5B1AC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33239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O empate por comum acordo acontece quando os dois jogadores decidem encerrar a partida sem vencedor. Isso pode ocorrer quando o jogo está equilibrado, travado ou quando ambos reconhecem que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não há mais chances reais de vitória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. Nesse caso, basta o consentimento mútuo para declarar o empate.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81066856-D54F-A304-9DCE-6D950A1B7791}"/>
                </a:ext>
              </a:extLst>
            </p:cNvPr>
            <p:cNvSpPr/>
            <p:nvPr/>
          </p:nvSpPr>
          <p:spPr>
            <a:xfrm>
              <a:off x="834255" y="2933700"/>
              <a:ext cx="45719" cy="309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8" name="Freeform 3">
            <a:extLst>
              <a:ext uri="{FF2B5EF4-FFF2-40B4-BE49-F238E27FC236}">
                <a16:creationId xmlns:a16="http://schemas.microsoft.com/office/drawing/2014/main" id="{719BF9BB-3082-A5D9-46B4-3302F79F31F3}"/>
              </a:ext>
            </a:extLst>
          </p:cNvPr>
          <p:cNvSpPr/>
          <p:nvPr/>
        </p:nvSpPr>
        <p:spPr>
          <a:xfrm>
            <a:off x="10345997" y="2120110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14987" r="-14987"/>
            </a:stretch>
          </a:blipFill>
        </p:spPr>
      </p:sp>
    </p:spTree>
    <p:extLst>
      <p:ext uri="{BB962C8B-B14F-4D97-AF65-F5344CB8AC3E}">
        <p14:creationId xmlns:p14="http://schemas.microsoft.com/office/powerpoint/2010/main" val="11981492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4D86A3-C9D5-5E11-E55F-1B65F6413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8">
            <a:extLst>
              <a:ext uri="{FF2B5EF4-FFF2-40B4-BE49-F238E27FC236}">
                <a16:creationId xmlns:a16="http://schemas.microsoft.com/office/drawing/2014/main" id="{381530EB-05F9-219D-415A-96D891CFBA1C}"/>
              </a:ext>
            </a:extLst>
          </p:cNvPr>
          <p:cNvSpPr txBox="1"/>
          <p:nvPr/>
        </p:nvSpPr>
        <p:spPr>
          <a:xfrm>
            <a:off x="10927692" y="6851424"/>
            <a:ext cx="9874908" cy="22297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039"/>
              </a:lnSpc>
            </a:pPr>
            <a:r>
              <a:rPr lang="en-US" sz="17500" dirty="0">
                <a:solidFill>
                  <a:srgbClr val="03989E"/>
                </a:solidFill>
                <a:latin typeface="Fira Sans Heavy" panose="020B0604020202020204" charset="0"/>
              </a:rPr>
              <a:t>DAMA</a:t>
            </a: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90B00AC3-6F02-9772-8782-C6D685EB8243}"/>
              </a:ext>
            </a:extLst>
          </p:cNvPr>
          <p:cNvGrpSpPr/>
          <p:nvPr/>
        </p:nvGrpSpPr>
        <p:grpSpPr>
          <a:xfrm rot="-10800000">
            <a:off x="-3110578" y="-783398"/>
            <a:ext cx="13031070" cy="11284968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B7F2EB9-4BF2-8322-69E3-2027CC5F4717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7864B743-C1DA-CEC6-723A-4C690AC977B4}"/>
              </a:ext>
            </a:extLst>
          </p:cNvPr>
          <p:cNvGrpSpPr/>
          <p:nvPr/>
        </p:nvGrpSpPr>
        <p:grpSpPr>
          <a:xfrm rot="-10800000">
            <a:off x="6786776" y="-286119"/>
            <a:ext cx="5276948" cy="45698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A71F2615-49F2-2621-DB8D-0C66D970CF1D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7" name="TextBox 7">
            <a:extLst>
              <a:ext uri="{FF2B5EF4-FFF2-40B4-BE49-F238E27FC236}">
                <a16:creationId xmlns:a16="http://schemas.microsoft.com/office/drawing/2014/main" id="{D443744D-1DB3-05B2-E566-0223A6FD9210}"/>
              </a:ext>
            </a:extLst>
          </p:cNvPr>
          <p:cNvSpPr txBox="1"/>
          <p:nvPr/>
        </p:nvSpPr>
        <p:spPr>
          <a:xfrm>
            <a:off x="11077932" y="8554267"/>
            <a:ext cx="1828800" cy="6031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39"/>
              </a:lnSpc>
            </a:pPr>
            <a:r>
              <a:rPr lang="en-US" sz="3599" dirty="0" err="1">
                <a:solidFill>
                  <a:srgbClr val="000000"/>
                </a:solidFill>
                <a:latin typeface="Fira Sans Bold"/>
              </a:rPr>
              <a:t>Tópico</a:t>
            </a:r>
            <a:r>
              <a:rPr lang="en-US" sz="3599" dirty="0">
                <a:solidFill>
                  <a:srgbClr val="000000"/>
                </a:solidFill>
                <a:latin typeface="Fira Sans Bold"/>
              </a:rPr>
              <a:t> 4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A969E37-A6DD-ADE2-F81E-93F649CA00D8}"/>
              </a:ext>
            </a:extLst>
          </p:cNvPr>
          <p:cNvSpPr txBox="1"/>
          <p:nvPr/>
        </p:nvSpPr>
        <p:spPr>
          <a:xfrm>
            <a:off x="10994451" y="8993860"/>
            <a:ext cx="5998149" cy="695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039"/>
              </a:lnSpc>
            </a:pPr>
            <a:r>
              <a:rPr lang="en-US" sz="3600" dirty="0">
                <a:solidFill>
                  <a:srgbClr val="000000"/>
                </a:solidFill>
                <a:latin typeface="Fira Sans Bold"/>
              </a:rPr>
              <a:t>Atividade de fixação</a:t>
            </a:r>
          </a:p>
        </p:txBody>
      </p:sp>
    </p:spTree>
    <p:extLst>
      <p:ext uri="{BB962C8B-B14F-4D97-AF65-F5344CB8AC3E}">
        <p14:creationId xmlns:p14="http://schemas.microsoft.com/office/powerpoint/2010/main" val="1276836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 rot="-10800000">
            <a:off x="2741508" y="-4381499"/>
            <a:ext cx="12804984" cy="6226137"/>
            <a:chOff x="0" y="0"/>
            <a:chExt cx="11048529" cy="53721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5315015" y="328016"/>
            <a:ext cx="7657971" cy="9541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800"/>
              </a:lnSpc>
              <a:spcBef>
                <a:spcPct val="0"/>
              </a:spcBef>
            </a:pPr>
            <a:r>
              <a:rPr lang="en-US" sz="6000" spc="-60" dirty="0">
                <a:solidFill>
                  <a:srgbClr val="000000"/>
                </a:solidFill>
                <a:latin typeface="Fira Sans Medium"/>
              </a:rPr>
              <a:t>ATIVIDADE DE FIXAÇÃO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B22387FF-0A63-0EDD-0E4A-C87C36AAEFE3}"/>
              </a:ext>
            </a:extLst>
          </p:cNvPr>
          <p:cNvSpPr txBox="1"/>
          <p:nvPr/>
        </p:nvSpPr>
        <p:spPr>
          <a:xfrm>
            <a:off x="0" y="2628900"/>
            <a:ext cx="18288000" cy="3708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1. 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Qual é o principal objetivo do jogo de dama e de que forma um jogador pode vencer a partida?</a:t>
            </a:r>
          </a:p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2. 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Como as peças devem ser posicionadas no início do jogo no tabuleiro de dama?</a:t>
            </a:r>
          </a:p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3.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Explique como funciona a captura no jogo de dama e o que acontece se o jogador esquecer de capturar.</a:t>
            </a:r>
          </a:p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4.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O que é a transformação em dama e quais são as vantagens dessa peça durante a partida?</a:t>
            </a:r>
          </a:p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5.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Em quais situações uma partida de dama pode terminar empatada?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83367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676746" y="3785613"/>
            <a:ext cx="5962191" cy="3318857"/>
          </a:xfrm>
          <a:custGeom>
            <a:avLst/>
            <a:gdLst/>
            <a:ahLst/>
            <a:cxnLst/>
            <a:rect l="l" t="t" r="r" b="b"/>
            <a:pathLst>
              <a:path w="929717" h="517528">
                <a:moveTo>
                  <a:pt x="0" y="0"/>
                </a:moveTo>
                <a:lnTo>
                  <a:pt x="929717" y="0"/>
                </a:lnTo>
                <a:lnTo>
                  <a:pt x="929717" y="517528"/>
                </a:lnTo>
                <a:lnTo>
                  <a:pt x="0" y="517528"/>
                </a:lnTo>
                <a:close/>
              </a:path>
            </a:pathLst>
          </a:custGeom>
          <a:solidFill>
            <a:srgbClr val="F4F4F4"/>
          </a:solidFill>
        </p:spPr>
      </p:sp>
      <p:sp>
        <p:nvSpPr>
          <p:cNvPr id="13" name="TextBox 13"/>
          <p:cNvSpPr txBox="1"/>
          <p:nvPr/>
        </p:nvSpPr>
        <p:spPr>
          <a:xfrm>
            <a:off x="4676746" y="7426971"/>
            <a:ext cx="5212411" cy="1479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8787" lvl="1" indent="-229393">
              <a:lnSpc>
                <a:spcPts val="2974"/>
              </a:lnSpc>
              <a:buFont typeface="Arial"/>
              <a:buChar char="•"/>
            </a:pPr>
            <a:r>
              <a:rPr lang="en-US" sz="2124">
                <a:solidFill>
                  <a:srgbClr val="F4F4F4"/>
                </a:solidFill>
                <a:latin typeface="Fira Sans Light"/>
              </a:rPr>
              <a:t>Fale sobre as estratégias que sua empresa utilizará para atingir objetivos fundamentais de crescimento.</a:t>
            </a:r>
          </a:p>
          <a:p>
            <a:pPr marL="458787" lvl="1" indent="-229393">
              <a:lnSpc>
                <a:spcPts val="2974"/>
              </a:lnSpc>
              <a:buFont typeface="Arial"/>
              <a:buChar char="•"/>
            </a:pPr>
            <a:r>
              <a:rPr lang="en-US" sz="2124">
                <a:solidFill>
                  <a:srgbClr val="F4F4F4"/>
                </a:solidFill>
                <a:latin typeface="Fira Sans Light"/>
              </a:rPr>
              <a:t>Elabore em uma lista com marcadores.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218670" y="7426971"/>
            <a:ext cx="5212411" cy="1479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8787" lvl="1" indent="-229393">
              <a:lnSpc>
                <a:spcPts val="2974"/>
              </a:lnSpc>
              <a:buFont typeface="Arial"/>
              <a:buChar char="•"/>
            </a:pPr>
            <a:r>
              <a:rPr lang="en-US" sz="2124">
                <a:solidFill>
                  <a:srgbClr val="F4F4F4"/>
                </a:solidFill>
                <a:latin typeface="Fira Sans Light"/>
              </a:rPr>
              <a:t>Fale sobre as estratégias que sua empresa utilizará para atingir objetivos fundamentais de crescimento.</a:t>
            </a:r>
          </a:p>
          <a:p>
            <a:pPr marL="458787" lvl="1" indent="-229393">
              <a:lnSpc>
                <a:spcPts val="2974"/>
              </a:lnSpc>
              <a:buFont typeface="Arial"/>
              <a:buChar char="•"/>
            </a:pPr>
            <a:r>
              <a:rPr lang="en-US" sz="2124">
                <a:solidFill>
                  <a:srgbClr val="F4F4F4"/>
                </a:solidFill>
                <a:latin typeface="Fira Sans Light"/>
              </a:rPr>
              <a:t>Elabore em uma lista com marcadores.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07762092-3BF9-56A6-ED1D-55F568922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143" y="643"/>
            <a:ext cx="10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5230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28E2B-988B-B17A-7BDC-647E3C6E40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8">
            <a:extLst>
              <a:ext uri="{FF2B5EF4-FFF2-40B4-BE49-F238E27FC236}">
                <a16:creationId xmlns:a16="http://schemas.microsoft.com/office/drawing/2014/main" id="{8C59353D-72E6-8E46-C672-D6396B3DACDD}"/>
              </a:ext>
            </a:extLst>
          </p:cNvPr>
          <p:cNvSpPr txBox="1"/>
          <p:nvPr/>
        </p:nvSpPr>
        <p:spPr>
          <a:xfrm>
            <a:off x="10927692" y="6851424"/>
            <a:ext cx="9874908" cy="22297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039"/>
              </a:lnSpc>
            </a:pPr>
            <a:r>
              <a:rPr lang="en-US" sz="17500" dirty="0">
                <a:solidFill>
                  <a:srgbClr val="03989E"/>
                </a:solidFill>
                <a:latin typeface="Fira Sans Heavy" panose="020B0604020202020204" charset="0"/>
              </a:rPr>
              <a:t>DAMA</a:t>
            </a: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F6751454-BDEB-7CFB-AD5C-A671F85B7712}"/>
              </a:ext>
            </a:extLst>
          </p:cNvPr>
          <p:cNvGrpSpPr/>
          <p:nvPr/>
        </p:nvGrpSpPr>
        <p:grpSpPr>
          <a:xfrm rot="-10800000">
            <a:off x="-3110578" y="-783398"/>
            <a:ext cx="13031070" cy="11284968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26982BD-E049-475F-0D14-C616EB561C44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8FA7E7F9-9A7C-5722-24AF-90A9B48EAC0C}"/>
              </a:ext>
            </a:extLst>
          </p:cNvPr>
          <p:cNvGrpSpPr/>
          <p:nvPr/>
        </p:nvGrpSpPr>
        <p:grpSpPr>
          <a:xfrm rot="-10800000">
            <a:off x="6786776" y="-286119"/>
            <a:ext cx="5276948" cy="45698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F923140-4D28-086D-33D3-0D5E1954922C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7" name="TextBox 7">
            <a:extLst>
              <a:ext uri="{FF2B5EF4-FFF2-40B4-BE49-F238E27FC236}">
                <a16:creationId xmlns:a16="http://schemas.microsoft.com/office/drawing/2014/main" id="{F5B476D2-E82D-D854-821B-7F93E76611D8}"/>
              </a:ext>
            </a:extLst>
          </p:cNvPr>
          <p:cNvSpPr txBox="1"/>
          <p:nvPr/>
        </p:nvSpPr>
        <p:spPr>
          <a:xfrm>
            <a:off x="11077932" y="8554267"/>
            <a:ext cx="1828800" cy="6031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39"/>
              </a:lnSpc>
            </a:pPr>
            <a:r>
              <a:rPr lang="en-US" sz="3599" dirty="0" err="1">
                <a:solidFill>
                  <a:srgbClr val="000000"/>
                </a:solidFill>
                <a:latin typeface="Fira Sans Bold"/>
              </a:rPr>
              <a:t>Tópico</a:t>
            </a:r>
            <a:r>
              <a:rPr lang="en-US" sz="3599" dirty="0">
                <a:solidFill>
                  <a:srgbClr val="000000"/>
                </a:solidFill>
                <a:latin typeface="Fira Sans Bold"/>
              </a:rPr>
              <a:t> 2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F82C081-3D5C-B526-9753-74126D4B392F}"/>
              </a:ext>
            </a:extLst>
          </p:cNvPr>
          <p:cNvSpPr txBox="1"/>
          <p:nvPr/>
        </p:nvSpPr>
        <p:spPr>
          <a:xfrm>
            <a:off x="10994451" y="8993860"/>
            <a:ext cx="5998149" cy="695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039"/>
              </a:lnSpc>
            </a:pPr>
            <a:r>
              <a:rPr lang="en-US" sz="3600" dirty="0">
                <a:solidFill>
                  <a:srgbClr val="000000"/>
                </a:solidFill>
                <a:latin typeface="Fira Sans Bold"/>
              </a:rPr>
              <a:t>Origem</a:t>
            </a:r>
          </a:p>
        </p:txBody>
      </p:sp>
    </p:spTree>
    <p:extLst>
      <p:ext uri="{BB962C8B-B14F-4D97-AF65-F5344CB8AC3E}">
        <p14:creationId xmlns:p14="http://schemas.microsoft.com/office/powerpoint/2010/main" val="830820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88E5D1-723F-A347-05AA-C7C772706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AB15178-D41A-C0FC-EF5E-B02239D29899}"/>
              </a:ext>
            </a:extLst>
          </p:cNvPr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756F4CF-E7C3-AC6F-9020-6F4A0775C0A4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46E3CAC8-2B0B-129D-A7F9-353D98B619BA}"/>
              </a:ext>
            </a:extLst>
          </p:cNvPr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8AC16A72-20A7-9F5F-5E7B-C0607C9A1FAD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66401B72-BF7F-DE9D-5A3F-EF15069B90A7}"/>
              </a:ext>
            </a:extLst>
          </p:cNvPr>
          <p:cNvSpPr txBox="1"/>
          <p:nvPr/>
        </p:nvSpPr>
        <p:spPr>
          <a:xfrm>
            <a:off x="609600" y="190500"/>
            <a:ext cx="7393515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Origem do jogo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de dama</a:t>
            </a:r>
            <a:endParaRPr lang="pt-BR" sz="7200" b="1" dirty="0">
              <a:solidFill>
                <a:schemeClr val="bg1">
                  <a:lumMod val="95000"/>
                </a:schemeClr>
              </a:solidFill>
              <a:latin typeface="Fira Sans Bold" panose="020B0803050000020004" charset="0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070B40FF-3B20-32AA-0EA3-E987070858D3}"/>
              </a:ext>
            </a:extLst>
          </p:cNvPr>
          <p:cNvGrpSpPr/>
          <p:nvPr/>
        </p:nvGrpSpPr>
        <p:grpSpPr>
          <a:xfrm>
            <a:off x="762000" y="2735640"/>
            <a:ext cx="8385945" cy="4708981"/>
            <a:chOff x="834255" y="2816145"/>
            <a:chExt cx="8385945" cy="4708981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70A19A7B-050C-6C88-20A2-6721F8327E35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47089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O jogo de dama tem uma história muito antiga. Acredita-se que surgiu no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Egito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, por volta de 3.000 a.C., a partir de um jogo chamado </a:t>
              </a:r>
              <a:r>
                <a:rPr lang="pt-BR" sz="3000" dirty="0" err="1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Alquerque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, que já utilizava movimentos estratégicos em um tabuleiro. Com o passar dos séculos, o jogo se espalhou pela Europa e foi adaptado para o tabuleiro de xadrez. No século XVI, a Dama se popularizou na França e se consolidou como um dos jogos de tabuleiro mais conhecidos do mundo.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FCB8A470-06EB-EB60-8407-A1EC86DAAFF5}"/>
                </a:ext>
              </a:extLst>
            </p:cNvPr>
            <p:cNvSpPr/>
            <p:nvPr/>
          </p:nvSpPr>
          <p:spPr>
            <a:xfrm>
              <a:off x="834255" y="2933700"/>
              <a:ext cx="45719" cy="4500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8" name="Freeform 3">
            <a:extLst>
              <a:ext uri="{FF2B5EF4-FFF2-40B4-BE49-F238E27FC236}">
                <a16:creationId xmlns:a16="http://schemas.microsoft.com/office/drawing/2014/main" id="{59566F2C-D365-42E6-BF94-9921B3BA33AB}"/>
              </a:ext>
            </a:extLst>
          </p:cNvPr>
          <p:cNvSpPr/>
          <p:nvPr/>
        </p:nvSpPr>
        <p:spPr>
          <a:xfrm>
            <a:off x="10345997" y="2120110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7826" r="-7826"/>
            </a:stretch>
          </a:blipFill>
        </p:spPr>
      </p:sp>
    </p:spTree>
    <p:extLst>
      <p:ext uri="{BB962C8B-B14F-4D97-AF65-F5344CB8AC3E}">
        <p14:creationId xmlns:p14="http://schemas.microsoft.com/office/powerpoint/2010/main" val="4479132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97E31E-5F08-0AC7-0305-D841A3AC3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8">
            <a:extLst>
              <a:ext uri="{FF2B5EF4-FFF2-40B4-BE49-F238E27FC236}">
                <a16:creationId xmlns:a16="http://schemas.microsoft.com/office/drawing/2014/main" id="{4EA848B3-1BE0-1BEB-E2B6-BF31E3BCCCC3}"/>
              </a:ext>
            </a:extLst>
          </p:cNvPr>
          <p:cNvSpPr txBox="1"/>
          <p:nvPr/>
        </p:nvSpPr>
        <p:spPr>
          <a:xfrm>
            <a:off x="10927692" y="6851424"/>
            <a:ext cx="9874908" cy="22297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039"/>
              </a:lnSpc>
            </a:pPr>
            <a:r>
              <a:rPr lang="en-US" sz="17500" dirty="0">
                <a:solidFill>
                  <a:srgbClr val="03989E"/>
                </a:solidFill>
                <a:latin typeface="Fira Sans Heavy" panose="020B0604020202020204" charset="0"/>
              </a:rPr>
              <a:t>DAMA</a:t>
            </a: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07EFD3FC-2635-1C0F-4E0E-86B4E2B42201}"/>
              </a:ext>
            </a:extLst>
          </p:cNvPr>
          <p:cNvGrpSpPr/>
          <p:nvPr/>
        </p:nvGrpSpPr>
        <p:grpSpPr>
          <a:xfrm rot="-10800000">
            <a:off x="-3110578" y="-783398"/>
            <a:ext cx="13031070" cy="11284968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07BC3CBD-884E-0A0E-ACF3-F9A36EC9DD45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7276A25B-5655-F1C6-0BFD-17B45D08E2C2}"/>
              </a:ext>
            </a:extLst>
          </p:cNvPr>
          <p:cNvGrpSpPr/>
          <p:nvPr/>
        </p:nvGrpSpPr>
        <p:grpSpPr>
          <a:xfrm rot="-10800000">
            <a:off x="6786776" y="-286119"/>
            <a:ext cx="5276948" cy="45698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542668-D9C0-AC62-9028-7EEC466433A5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7" name="TextBox 7">
            <a:extLst>
              <a:ext uri="{FF2B5EF4-FFF2-40B4-BE49-F238E27FC236}">
                <a16:creationId xmlns:a16="http://schemas.microsoft.com/office/drawing/2014/main" id="{1A480BAB-93E1-32C9-2ABF-8B1A399A1C3D}"/>
              </a:ext>
            </a:extLst>
          </p:cNvPr>
          <p:cNvSpPr txBox="1"/>
          <p:nvPr/>
        </p:nvSpPr>
        <p:spPr>
          <a:xfrm>
            <a:off x="11077932" y="8554267"/>
            <a:ext cx="1828800" cy="6031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39"/>
              </a:lnSpc>
            </a:pPr>
            <a:r>
              <a:rPr lang="en-US" sz="3599" dirty="0" err="1">
                <a:solidFill>
                  <a:srgbClr val="000000"/>
                </a:solidFill>
                <a:latin typeface="Fira Sans Bold"/>
              </a:rPr>
              <a:t>Tópico</a:t>
            </a:r>
            <a:r>
              <a:rPr lang="en-US" sz="3599" dirty="0">
                <a:solidFill>
                  <a:srgbClr val="000000"/>
                </a:solidFill>
                <a:latin typeface="Fira Sans Bold"/>
              </a:rPr>
              <a:t> 3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DD2B3071-5966-EA28-8FE3-39AF703FEE5E}"/>
              </a:ext>
            </a:extLst>
          </p:cNvPr>
          <p:cNvSpPr txBox="1"/>
          <p:nvPr/>
        </p:nvSpPr>
        <p:spPr>
          <a:xfrm>
            <a:off x="10994451" y="8993860"/>
            <a:ext cx="5998149" cy="695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039"/>
              </a:lnSpc>
            </a:pPr>
            <a:r>
              <a:rPr lang="en-US" sz="3600" dirty="0">
                <a:solidFill>
                  <a:srgbClr val="000000"/>
                </a:solidFill>
                <a:latin typeface="Fira Sans Bold"/>
              </a:rPr>
              <a:t>Regras </a:t>
            </a:r>
            <a:r>
              <a:rPr lang="en-US" sz="3600" dirty="0" err="1">
                <a:solidFill>
                  <a:srgbClr val="000000"/>
                </a:solidFill>
                <a:latin typeface="Fira Sans Bold"/>
              </a:rPr>
              <a:t>básicas</a:t>
            </a:r>
            <a:endParaRPr lang="en-US" sz="3600" dirty="0">
              <a:solidFill>
                <a:srgbClr val="000000"/>
              </a:solidFill>
              <a:latin typeface="Fira Sans Bold"/>
            </a:endParaRPr>
          </a:p>
        </p:txBody>
      </p:sp>
    </p:spTree>
    <p:extLst>
      <p:ext uri="{BB962C8B-B14F-4D97-AF65-F5344CB8AC3E}">
        <p14:creationId xmlns:p14="http://schemas.microsoft.com/office/powerpoint/2010/main" val="74598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E75D39-8BD6-C489-2C0D-6F73BCD073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0EA0A34-5C52-6D48-4E09-03384DE3F7B9}"/>
              </a:ext>
            </a:extLst>
          </p:cNvPr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66FDB71-9962-70B5-C987-34BE38DA5F79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C803F9FF-74FF-3A66-63E9-C6CFE2B02E9B}"/>
              </a:ext>
            </a:extLst>
          </p:cNvPr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3137F9C9-4DD8-6788-DB4F-B7DFA007EB84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2E151007-C119-F7C5-4D78-93A0BAD5D574}"/>
              </a:ext>
            </a:extLst>
          </p:cNvPr>
          <p:cNvSpPr txBox="1"/>
          <p:nvPr/>
        </p:nvSpPr>
        <p:spPr>
          <a:xfrm>
            <a:off x="609600" y="190500"/>
            <a:ext cx="853440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Regras básicas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da dama</a:t>
            </a:r>
            <a:r>
              <a:rPr lang="pt-BR" sz="7200" b="1" dirty="0">
                <a:solidFill>
                  <a:schemeClr val="bg1">
                    <a:lumMod val="95000"/>
                  </a:schemeClr>
                </a:solidFill>
                <a:latin typeface="Fira Sans Bold" panose="020B0803050000020004" charset="0"/>
              </a:rPr>
              <a:t>.</a:t>
            </a:r>
          </a:p>
        </p:txBody>
      </p:sp>
      <p:sp>
        <p:nvSpPr>
          <p:cNvPr id="7" name="TextBox 20">
            <a:extLst>
              <a:ext uri="{FF2B5EF4-FFF2-40B4-BE49-F238E27FC236}">
                <a16:creationId xmlns:a16="http://schemas.microsoft.com/office/drawing/2014/main" id="{BA5E51D2-7D66-E194-F83F-B9E000BD1A04}"/>
              </a:ext>
            </a:extLst>
          </p:cNvPr>
          <p:cNvSpPr txBox="1"/>
          <p:nvPr/>
        </p:nvSpPr>
        <p:spPr>
          <a:xfrm>
            <a:off x="968190" y="2816145"/>
            <a:ext cx="7393515" cy="5647700"/>
          </a:xfrm>
          <a:prstGeom prst="rect">
            <a:avLst/>
          </a:prstGeom>
          <a:noFill/>
          <a:ln>
            <a:noFill/>
          </a:ln>
        </p:spPr>
        <p:txBody>
          <a:bodyPr wrap="square" numCol="1" rtlCol="0">
            <a:spAutoFit/>
          </a:bodyPr>
          <a:lstStyle/>
          <a:p>
            <a:pPr marL="514350" indent="-514350" defTabSz="1371600">
              <a:spcBef>
                <a:spcPts val="1800"/>
              </a:spcBef>
              <a:buFont typeface="+mj-lt"/>
              <a:buAutoNum type="arabicPeriod"/>
              <a:defRPr/>
            </a:pPr>
            <a:r>
              <a:rPr lang="pt-BR" sz="3200" b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Objetivo do jogo</a:t>
            </a:r>
          </a:p>
          <a:p>
            <a:pPr marL="514350" indent="-514350" defTabSz="1371600">
              <a:spcBef>
                <a:spcPts val="1800"/>
              </a:spcBef>
              <a:buFont typeface="+mj-lt"/>
              <a:buAutoNum type="arabicPeriod"/>
              <a:defRPr/>
            </a:pPr>
            <a:r>
              <a:rPr lang="pt-BR" sz="3200" b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Tabuleiro</a:t>
            </a:r>
          </a:p>
          <a:p>
            <a:pPr marL="514350" indent="-514350" defTabSz="1371600">
              <a:spcBef>
                <a:spcPts val="1800"/>
              </a:spcBef>
              <a:buFont typeface="+mj-lt"/>
              <a:buAutoNum type="arabicPeriod"/>
              <a:defRPr/>
            </a:pPr>
            <a:r>
              <a:rPr lang="pt-BR" sz="3200" b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Posicionamento das peças</a:t>
            </a:r>
          </a:p>
          <a:p>
            <a:pPr marL="514350" indent="-514350" defTabSz="1371600">
              <a:spcBef>
                <a:spcPts val="1800"/>
              </a:spcBef>
              <a:buFont typeface="+mj-lt"/>
              <a:buAutoNum type="arabicPeriod"/>
              <a:defRPr/>
            </a:pPr>
            <a:r>
              <a:rPr lang="pt-BR" sz="3200" b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Movimentos</a:t>
            </a:r>
          </a:p>
          <a:p>
            <a:pPr marL="514350" indent="-514350" defTabSz="1371600">
              <a:spcBef>
                <a:spcPts val="1800"/>
              </a:spcBef>
              <a:buFont typeface="+mj-lt"/>
              <a:buAutoNum type="arabicPeriod"/>
              <a:defRPr/>
            </a:pPr>
            <a:r>
              <a:rPr lang="pt-BR" sz="3200" b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Captura </a:t>
            </a:r>
          </a:p>
          <a:p>
            <a:pPr marL="514350" indent="-514350" defTabSz="1371600">
              <a:spcBef>
                <a:spcPts val="1800"/>
              </a:spcBef>
              <a:buFont typeface="+mj-lt"/>
              <a:buAutoNum type="arabicPeriod"/>
              <a:defRPr/>
            </a:pPr>
            <a:r>
              <a:rPr lang="pt-BR" sz="3200" b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Promoção à dama</a:t>
            </a:r>
          </a:p>
          <a:p>
            <a:pPr marL="514350" indent="-514350" defTabSz="1371600">
              <a:spcBef>
                <a:spcPts val="1800"/>
              </a:spcBef>
              <a:buFont typeface="+mj-lt"/>
              <a:buAutoNum type="arabicPeriod"/>
              <a:defRPr/>
            </a:pPr>
            <a:r>
              <a:rPr lang="pt-BR" sz="3200" b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Como vencer </a:t>
            </a:r>
          </a:p>
          <a:p>
            <a:pPr marL="514350" indent="-514350" defTabSz="1371600">
              <a:spcBef>
                <a:spcPts val="1800"/>
              </a:spcBef>
              <a:buFont typeface="+mj-lt"/>
              <a:buAutoNum type="arabicPeriod"/>
              <a:defRPr/>
            </a:pPr>
            <a:r>
              <a:rPr lang="pt-BR" sz="3200" b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Empate </a:t>
            </a:r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54D54C04-966D-1048-3D3B-2EBDAA99F16D}"/>
              </a:ext>
            </a:extLst>
          </p:cNvPr>
          <p:cNvSpPr/>
          <p:nvPr/>
        </p:nvSpPr>
        <p:spPr>
          <a:xfrm>
            <a:off x="10345997" y="2120110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14987" r="-14987"/>
            </a:stretch>
          </a:blipFill>
        </p:spPr>
      </p:sp>
    </p:spTree>
    <p:extLst>
      <p:ext uri="{BB962C8B-B14F-4D97-AF65-F5344CB8AC3E}">
        <p14:creationId xmlns:p14="http://schemas.microsoft.com/office/powerpoint/2010/main" val="35437235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745D87A3-3D66-CB44-8A79-FE50E2B5FE54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9AED8FB0-E5C2-6D0D-DAAB-6F3C84090C06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C36122C8-5629-E653-2871-6E23C288C72D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77867C72-DA27-5D60-8AA6-D8CDAFB367AB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D892D115-EF99-EAC1-58D7-0349B4825FB9}"/>
              </a:ext>
            </a:extLst>
          </p:cNvPr>
          <p:cNvSpPr txBox="1"/>
          <p:nvPr/>
        </p:nvSpPr>
        <p:spPr>
          <a:xfrm>
            <a:off x="576298" y="3131320"/>
            <a:ext cx="9611927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Objetivo do</a:t>
            </a:r>
          </a:p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jogo</a:t>
            </a:r>
          </a:p>
        </p:txBody>
      </p:sp>
    </p:spTree>
    <p:extLst>
      <p:ext uri="{BB962C8B-B14F-4D97-AF65-F5344CB8AC3E}">
        <p14:creationId xmlns:p14="http://schemas.microsoft.com/office/powerpoint/2010/main" val="203641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27433</TotalTime>
  <Words>1205</Words>
  <Application>Microsoft Office PowerPoint</Application>
  <PresentationFormat>Personalizar</PresentationFormat>
  <Paragraphs>121</Paragraphs>
  <Slides>44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44</vt:i4>
      </vt:variant>
    </vt:vector>
  </HeadingPairs>
  <TitlesOfParts>
    <vt:vector size="54" baseType="lpstr">
      <vt:lpstr>Calibri</vt:lpstr>
      <vt:lpstr>Arial</vt:lpstr>
      <vt:lpstr>Fira Sans Bold</vt:lpstr>
      <vt:lpstr>Roboto</vt:lpstr>
      <vt:lpstr>Fira Sans Heavy</vt:lpstr>
      <vt:lpstr>Fira Sans Medium</vt:lpstr>
      <vt:lpstr>Fira Sans Light</vt:lpstr>
      <vt:lpstr>Courier New</vt:lpstr>
      <vt:lpstr>Roboto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Dama EFEC</dc:title>
  <dc:creator>Educação Física, Esporte e Corpo</dc:creator>
  <cp:lastModifiedBy>SEEMG</cp:lastModifiedBy>
  <cp:revision>99</cp:revision>
  <dcterms:created xsi:type="dcterms:W3CDTF">2006-08-16T00:00:00Z</dcterms:created>
  <dcterms:modified xsi:type="dcterms:W3CDTF">2026-01-15T19:00:59Z</dcterms:modified>
  <dc:identifier>DAF0dJ-zOvY</dc:identifier>
</cp:coreProperties>
</file>