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646" r:id="rId6"/>
    <p:sldId id="459" r:id="rId7"/>
    <p:sldId id="617" r:id="rId8"/>
    <p:sldId id="647" r:id="rId9"/>
    <p:sldId id="309" r:id="rId10"/>
    <p:sldId id="649" r:id="rId11"/>
    <p:sldId id="648" r:id="rId12"/>
    <p:sldId id="351" r:id="rId13"/>
  </p:sldIdLst>
  <p:sldSz cx="18288000" cy="10287000"/>
  <p:notesSz cx="6858000" cy="9144000"/>
  <p:embeddedFontLst>
    <p:embeddedFont>
      <p:font typeface="Fira Sans Bold" panose="020B0604020202020204" charset="0"/>
      <p:regular r:id="rId14"/>
    </p:embeddedFont>
    <p:embeddedFont>
      <p:font typeface="Fira Sans Heavy" panose="020B0604020202020204" charset="0"/>
      <p:regular r:id="rId15"/>
    </p:embeddedFont>
    <p:embeddedFont>
      <p:font typeface="Fira Sans Light" panose="020B0403050000020004" pitchFamily="34" charset="0"/>
      <p:regular r:id="rId16"/>
      <p:italic r:id="rId17"/>
    </p:embeddedFont>
    <p:embeddedFont>
      <p:font typeface="Fira Sans Medium" panose="020B0603050000020004" pitchFamily="34" charset="0"/>
      <p:regular r:id="rId18"/>
      <p:italic r:id="rId19"/>
    </p:embeddedFont>
    <p:embeddedFont>
      <p:font typeface="Roboto Light" panose="02000000000000000000" pitchFamily="2" charset="0"/>
      <p:regular r:id="rId20"/>
      <p: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7988"/>
    <a:srgbClr val="B7BBC2"/>
    <a:srgbClr val="00A181"/>
    <a:srgbClr val="0046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930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mImeBmgaLLo&amp;t=371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6249221"/>
            <a:ext cx="4662537" cy="4037779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00190" y="5235798"/>
            <a:ext cx="2131079" cy="1845524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514879" y="0"/>
            <a:ext cx="3564449" cy="3086830"/>
            <a:chOff x="0" y="0"/>
            <a:chExt cx="3619627" cy="313461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49340" y="3086830"/>
            <a:ext cx="2131079" cy="1845524"/>
            <a:chOff x="0" y="0"/>
            <a:chExt cx="3619627" cy="313461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0940022" y="8921259"/>
            <a:ext cx="6433578" cy="576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039"/>
              </a:lnSpc>
            </a:pPr>
            <a:r>
              <a:rPr lang="pt-BR" sz="2800" dirty="0">
                <a:solidFill>
                  <a:srgbClr val="000000"/>
                </a:solidFill>
                <a:latin typeface="Fira Sans Bold" panose="020B0803050000020004" charset="0"/>
                <a:ea typeface="Roboto" panose="02000000000000000000" pitchFamily="2" charset="0"/>
                <a:cs typeface="Roboto" panose="02000000000000000000" pitchFamily="2" charset="0"/>
              </a:rPr>
              <a:t>Cultura e esporte</a:t>
            </a:r>
            <a:endParaRPr lang="en-US" sz="2800" dirty="0">
              <a:solidFill>
                <a:srgbClr val="000000"/>
              </a:solidFill>
              <a:latin typeface="Fira Sans Bold" panose="020B0803050000020004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814891" y="6030108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LUTA</a:t>
            </a:r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410838DC-31BD-544A-D56C-6FB286E8CF4E}"/>
              </a:ext>
            </a:extLst>
          </p:cNvPr>
          <p:cNvSpPr txBox="1"/>
          <p:nvPr/>
        </p:nvSpPr>
        <p:spPr>
          <a:xfrm>
            <a:off x="10940022" y="7247981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HUKA-HUKA</a:t>
            </a:r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B8043038-1420-E698-231A-687B95D4D8CA}"/>
              </a:ext>
            </a:extLst>
          </p:cNvPr>
          <p:cNvSpPr/>
          <p:nvPr/>
        </p:nvSpPr>
        <p:spPr>
          <a:xfrm>
            <a:off x="2170691" y="1459068"/>
            <a:ext cx="8445764" cy="7313651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8140" r="-18140"/>
            </a:stretch>
          </a:blipFill>
        </p:spPr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86752-63A4-0119-6ECB-E0994C285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C78519E-A120-86B5-6C70-CCDE5DDE9805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5AE5E9ED-648B-CA60-2F2F-EBB3C664ECDD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80E67FC2-5D2A-5D49-CD48-B77BAEC9CF33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CEC80934-6FF4-5805-AD58-6241C93714A3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D14233E7-AF2F-0FC4-6891-5EC558745164}"/>
              </a:ext>
            </a:extLst>
          </p:cNvPr>
          <p:cNvGrpSpPr/>
          <p:nvPr/>
        </p:nvGrpSpPr>
        <p:grpSpPr>
          <a:xfrm>
            <a:off x="10918250" y="8953500"/>
            <a:ext cx="5998149" cy="1135168"/>
            <a:chOff x="9898720" y="8419240"/>
            <a:chExt cx="5998149" cy="1135168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368FE6E-39F0-A28D-C875-9178A3ADDA75}"/>
                </a:ext>
              </a:extLst>
            </p:cNvPr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4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0BB0FE7C-6B72-4B12-A7B7-71636A4BA6E5}"/>
                </a:ext>
              </a:extLst>
            </p:cNvPr>
            <p:cNvSpPr txBox="1"/>
            <p:nvPr/>
          </p:nvSpPr>
          <p:spPr>
            <a:xfrm>
              <a:off x="9898720" y="8858833"/>
              <a:ext cx="5998149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Atividade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de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fixação</a:t>
              </a:r>
              <a:endParaRPr lang="en-US" sz="3600" dirty="0">
                <a:solidFill>
                  <a:srgbClr val="000000"/>
                </a:solidFill>
                <a:latin typeface="Fira Sans Bold"/>
              </a:endParaRPr>
            </a:p>
          </p:txBody>
        </p:sp>
      </p:grpSp>
      <p:sp>
        <p:nvSpPr>
          <p:cNvPr id="6" name="TextBox 8">
            <a:extLst>
              <a:ext uri="{FF2B5EF4-FFF2-40B4-BE49-F238E27FC236}">
                <a16:creationId xmlns:a16="http://schemas.microsoft.com/office/drawing/2014/main" id="{E9A37551-EA0C-BFBA-CB9D-CF092EB87D93}"/>
              </a:ext>
            </a:extLst>
          </p:cNvPr>
          <p:cNvSpPr txBox="1"/>
          <p:nvPr/>
        </p:nvSpPr>
        <p:spPr>
          <a:xfrm>
            <a:off x="10814891" y="6030108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LUTA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01749CD6-01E0-1509-1D6C-B931D0245F93}"/>
              </a:ext>
            </a:extLst>
          </p:cNvPr>
          <p:cNvSpPr txBox="1"/>
          <p:nvPr/>
        </p:nvSpPr>
        <p:spPr>
          <a:xfrm>
            <a:off x="10940022" y="7247981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HUKA-HUKA</a:t>
            </a:r>
          </a:p>
        </p:txBody>
      </p:sp>
    </p:spTree>
    <p:extLst>
      <p:ext uri="{BB962C8B-B14F-4D97-AF65-F5344CB8AC3E}">
        <p14:creationId xmlns:p14="http://schemas.microsoft.com/office/powerpoint/2010/main" val="212502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5315015" y="328016"/>
            <a:ext cx="7657971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ATIVIDADE DE FIXAÇÃO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22387FF-0A63-0EDD-0E4A-C87C36AAEFE3}"/>
              </a:ext>
            </a:extLst>
          </p:cNvPr>
          <p:cNvSpPr txBox="1"/>
          <p:nvPr/>
        </p:nvSpPr>
        <p:spPr>
          <a:xfrm>
            <a:off x="0" y="2628900"/>
            <a:ext cx="18288000" cy="3708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1.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O que é o </a:t>
            </a:r>
            <a:r>
              <a:rPr lang="pt-BR" sz="3200" b="1" i="1" dirty="0" err="1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Huka-Huka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e onde ele é praticado?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2. 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Qual é o significado cultural do </a:t>
            </a:r>
            <a:r>
              <a:rPr lang="pt-BR" sz="3200" b="1" i="1" dirty="0" err="1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Huka-Huka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para os povos indígenas do Xingu?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3.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O que um lutador precisa fazer para vencer uma luta de </a:t>
            </a:r>
            <a:r>
              <a:rPr lang="pt-BR" sz="3200" b="1" i="1" dirty="0" err="1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Huka-Huka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4.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Por que o </a:t>
            </a:r>
            <a:r>
              <a:rPr lang="pt-BR" sz="3200" b="1" i="1" dirty="0" err="1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Huka-Huka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é mais do que uma simples competição?</a:t>
            </a:r>
          </a:p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5.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Como o </a:t>
            </a:r>
            <a:r>
              <a:rPr lang="pt-BR" sz="3200" b="1" i="1" dirty="0" err="1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Huka-Huka</a:t>
            </a: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</a:rPr>
              <a:t> ajuda a preservar a cultura e as tradições indígenas?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833673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676746" y="3785613"/>
            <a:ext cx="5962191" cy="3318857"/>
          </a:xfrm>
          <a:custGeom>
            <a:avLst/>
            <a:gdLst/>
            <a:ahLst/>
            <a:cxnLst/>
            <a:rect l="l" t="t" r="r" b="b"/>
            <a:pathLst>
              <a:path w="929717" h="517528">
                <a:moveTo>
                  <a:pt x="0" y="0"/>
                </a:moveTo>
                <a:lnTo>
                  <a:pt x="929717" y="0"/>
                </a:lnTo>
                <a:lnTo>
                  <a:pt x="929717" y="517528"/>
                </a:lnTo>
                <a:lnTo>
                  <a:pt x="0" y="517528"/>
                </a:lnTo>
                <a:close/>
              </a:path>
            </a:pathLst>
          </a:custGeom>
          <a:solidFill>
            <a:srgbClr val="F4F4F4"/>
          </a:solidFill>
        </p:spPr>
      </p:sp>
      <p:sp>
        <p:nvSpPr>
          <p:cNvPr id="13" name="TextBox 13"/>
          <p:cNvSpPr txBox="1"/>
          <p:nvPr/>
        </p:nvSpPr>
        <p:spPr>
          <a:xfrm>
            <a:off x="4676746" y="7426971"/>
            <a:ext cx="5212411" cy="147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Fale sobre as estratégias que sua empresa utilizará para atingir objetivos fundamentais de crescimento.</a:t>
            </a:r>
          </a:p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Elabore em uma lista com marcadores.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218670" y="7426971"/>
            <a:ext cx="5212411" cy="147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Fale sobre as estratégias que sua empresa utilizará para atingir objetivos fundamentais de crescimento.</a:t>
            </a:r>
          </a:p>
          <a:p>
            <a:pPr marL="458787" lvl="1" indent="-229393">
              <a:lnSpc>
                <a:spcPts val="2974"/>
              </a:lnSpc>
              <a:buFont typeface="Arial"/>
              <a:buChar char="•"/>
            </a:pPr>
            <a:r>
              <a:rPr lang="en-US" sz="2124">
                <a:solidFill>
                  <a:srgbClr val="F4F4F4"/>
                </a:solidFill>
                <a:latin typeface="Fira Sans Light"/>
              </a:rPr>
              <a:t>Elabore em uma lista com marcadores.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07762092-3BF9-56A6-ED1D-55F568922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143" y="643"/>
            <a:ext cx="10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230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505679" y="5832746"/>
            <a:ext cx="5966980" cy="5167433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grpSp>
        <p:nvGrpSpPr>
          <p:cNvPr id="2" name="Group 2"/>
          <p:cNvGrpSpPr/>
          <p:nvPr/>
        </p:nvGrpSpPr>
        <p:grpSpPr>
          <a:xfrm>
            <a:off x="-2527743" y="-89986"/>
            <a:ext cx="10138115" cy="8779655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19" name="Agrupar 18">
            <a:extLst>
              <a:ext uri="{FF2B5EF4-FFF2-40B4-BE49-F238E27FC236}">
                <a16:creationId xmlns:a16="http://schemas.microsoft.com/office/drawing/2014/main" id="{2DAFF90B-8C54-8BB8-8A2C-176CDDB2E5F7}"/>
              </a:ext>
            </a:extLst>
          </p:cNvPr>
          <p:cNvGrpSpPr/>
          <p:nvPr/>
        </p:nvGrpSpPr>
        <p:grpSpPr>
          <a:xfrm>
            <a:off x="184698" y="2382984"/>
            <a:ext cx="7435302" cy="2585802"/>
            <a:chOff x="-152400" y="2382984"/>
            <a:chExt cx="7435302" cy="2585802"/>
          </a:xfrm>
        </p:grpSpPr>
        <p:sp>
          <p:nvSpPr>
            <p:cNvPr id="6" name="TextBox 6"/>
            <p:cNvSpPr txBox="1"/>
            <p:nvPr/>
          </p:nvSpPr>
          <p:spPr>
            <a:xfrm>
              <a:off x="-152400" y="2382984"/>
              <a:ext cx="7435302" cy="13185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10559"/>
                </a:lnSpc>
                <a:spcBef>
                  <a:spcPct val="0"/>
                </a:spcBef>
              </a:pPr>
              <a:r>
                <a:rPr lang="en-US" sz="8800" spc="-87" dirty="0">
                  <a:solidFill>
                    <a:srgbClr val="F4F4F4"/>
                  </a:solidFill>
                  <a:latin typeface="Fira Sans Heavy" panose="020B0604020202020204" charset="0"/>
                </a:rPr>
                <a:t>TÓPICOS DE</a:t>
              </a:r>
            </a:p>
          </p:txBody>
        </p:sp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8B3F8EFB-B4AB-CF99-8235-AF5782D4AAFE}"/>
                </a:ext>
              </a:extLst>
            </p:cNvPr>
            <p:cNvSpPr txBox="1"/>
            <p:nvPr/>
          </p:nvSpPr>
          <p:spPr>
            <a:xfrm>
              <a:off x="-125568" y="3522236"/>
              <a:ext cx="5988114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800" spc="-87" dirty="0">
                  <a:solidFill>
                    <a:srgbClr val="F4F4F4"/>
                  </a:solidFill>
                  <a:latin typeface="Fira Sans Heavy" panose="020B0604020202020204" charset="0"/>
                </a:rPr>
                <a:t>DISCUSSÃO</a:t>
              </a:r>
              <a:endParaRPr lang="pt-BR" sz="8800" dirty="0">
                <a:latin typeface="Fira Sans Heavy" panose="020B0604020202020204" charset="0"/>
              </a:endParaRPr>
            </a:p>
          </p:txBody>
        </p:sp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9859E670-C330-6D48-4D65-A830AFDC2C38}"/>
              </a:ext>
            </a:extLst>
          </p:cNvPr>
          <p:cNvSpPr txBox="1"/>
          <p:nvPr/>
        </p:nvSpPr>
        <p:spPr>
          <a:xfrm>
            <a:off x="9164782" y="3759788"/>
            <a:ext cx="9144000" cy="3690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Origem do </a:t>
            </a:r>
            <a:r>
              <a:rPr lang="pt-BR" sz="4000" dirty="0" err="1">
                <a:latin typeface="Fira Sans Bold" panose="020B0604020202020204" charset="0"/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huka-huka</a:t>
            </a:r>
            <a:endParaRPr lang="pt-BR" sz="4000" dirty="0">
              <a:latin typeface="Fira Sans Bold" panose="020B0604020202020204" charset="0"/>
            </a:endParaRPr>
          </a:p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Regras do </a:t>
            </a:r>
            <a:r>
              <a:rPr lang="pt-BR" sz="4000" dirty="0" err="1">
                <a:latin typeface="Fira Sans Bold" panose="020B0604020202020204" charset="0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huka-huka</a:t>
            </a:r>
            <a:endParaRPr lang="pt-BR" sz="4000" dirty="0">
              <a:latin typeface="Fira Sans Bold" panose="020B0604020202020204" charset="0"/>
            </a:endParaRPr>
          </a:p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Material complementar</a:t>
            </a:r>
            <a:endParaRPr lang="pt-BR" sz="4000" dirty="0">
              <a:latin typeface="Fira Sans Bold" panose="020B0604020202020204" charset="0"/>
            </a:endParaRPr>
          </a:p>
          <a:p>
            <a:pPr marL="857250" indent="-857250">
              <a:lnSpc>
                <a:spcPct val="150000"/>
              </a:lnSpc>
              <a:buFont typeface="+mj-lt"/>
              <a:buAutoNum type="arabicPeriod"/>
            </a:pPr>
            <a:r>
              <a:rPr lang="pt-BR" sz="4000" dirty="0">
                <a:latin typeface="Fira Sans Bold" panose="020B0604020202020204" charset="0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Atividade de fixação</a:t>
            </a:r>
            <a:endParaRPr lang="pt-BR" sz="4000" dirty="0">
              <a:latin typeface="Fira Sans Bold" panose="020B060402020202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3CCFA8B9-2A8A-68E9-D8FC-5BF23BD4377A}"/>
              </a:ext>
            </a:extLst>
          </p:cNvPr>
          <p:cNvGrpSpPr/>
          <p:nvPr/>
        </p:nvGrpSpPr>
        <p:grpSpPr>
          <a:xfrm>
            <a:off x="10918250" y="8953500"/>
            <a:ext cx="5998149" cy="1135168"/>
            <a:chOff x="9898720" y="8419240"/>
            <a:chExt cx="5998149" cy="1135168"/>
          </a:xfrm>
        </p:grpSpPr>
        <p:sp>
          <p:nvSpPr>
            <p:cNvPr id="7" name="TextBox 7"/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1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338DA705-BC5F-E92A-FA35-2562298227A4}"/>
                </a:ext>
              </a:extLst>
            </p:cNvPr>
            <p:cNvSpPr txBox="1"/>
            <p:nvPr/>
          </p:nvSpPr>
          <p:spPr>
            <a:xfrm>
              <a:off x="9898720" y="8858833"/>
              <a:ext cx="5998149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Origem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do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huka-huka</a:t>
              </a:r>
              <a:endParaRPr lang="en-US" sz="3600" dirty="0">
                <a:solidFill>
                  <a:srgbClr val="000000"/>
                </a:solidFill>
                <a:latin typeface="Fira Sans Bold"/>
              </a:endParaRPr>
            </a:p>
          </p:txBody>
        </p:sp>
      </p:grpSp>
      <p:sp>
        <p:nvSpPr>
          <p:cNvPr id="6" name="TextBox 8">
            <a:extLst>
              <a:ext uri="{FF2B5EF4-FFF2-40B4-BE49-F238E27FC236}">
                <a16:creationId xmlns:a16="http://schemas.microsoft.com/office/drawing/2014/main" id="{702874DC-35C0-75D7-8F67-587BE76F32C3}"/>
              </a:ext>
            </a:extLst>
          </p:cNvPr>
          <p:cNvSpPr txBox="1"/>
          <p:nvPr/>
        </p:nvSpPr>
        <p:spPr>
          <a:xfrm>
            <a:off x="10814891" y="6030108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LUTA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9B6330BE-A538-E028-9D92-D95A95C59BED}"/>
              </a:ext>
            </a:extLst>
          </p:cNvPr>
          <p:cNvSpPr txBox="1"/>
          <p:nvPr/>
        </p:nvSpPr>
        <p:spPr>
          <a:xfrm>
            <a:off x="10940022" y="7247981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HUKA-HUKA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FD03E25B-8D85-AFED-FD5A-524DFFDDC793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Origem do</a:t>
            </a:r>
          </a:p>
          <a:p>
            <a:pPr defTabSz="1371600">
              <a:defRPr/>
            </a:pPr>
            <a:r>
              <a:rPr lang="pt-BR" sz="7200" b="1" dirty="0" err="1">
                <a:solidFill>
                  <a:srgbClr val="2C4166"/>
                </a:solidFill>
                <a:latin typeface="Fira Sans Bold" panose="020B0803050000020004" charset="0"/>
              </a:rPr>
              <a:t>huka-huka</a:t>
            </a:r>
            <a:endParaRPr lang="pt-BR" sz="7200" b="1" dirty="0">
              <a:solidFill>
                <a:srgbClr val="2C4166"/>
              </a:solidFill>
              <a:latin typeface="Fira Sans Bold" panose="020B0803050000020004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1A6B30A2-B253-3C7C-B0F8-D0E729E34CCC}"/>
              </a:ext>
            </a:extLst>
          </p:cNvPr>
          <p:cNvGrpSpPr/>
          <p:nvPr/>
        </p:nvGrpSpPr>
        <p:grpSpPr>
          <a:xfrm>
            <a:off x="762000" y="2735640"/>
            <a:ext cx="8385945" cy="4708981"/>
            <a:chOff x="834255" y="2816145"/>
            <a:chExt cx="8385945" cy="4708981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8B7DA4DB-66CE-3801-E07E-666E99F05C63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47089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O </a:t>
              </a:r>
              <a:r>
                <a:rPr lang="pt-BR" sz="3000" dirty="0" err="1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Huka-Huka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é uma luta tradicional dos povos indígenas do Xingu, Mato Grosso, praticada principalmente durante o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Kuarup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, ritual em homenagem aos mortos ilustres. Com raízes profundas na cultura indígena, essa luta era originalmente parte do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treinamento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dos guerreiros para defesa da aldeia, mas hoje é também uma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competição esportiva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e ritualística, celebrando força, habilidade e coragem.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2B01A59-D313-6B8F-F086-AC9689207504}"/>
                </a:ext>
              </a:extLst>
            </p:cNvPr>
            <p:cNvSpPr/>
            <p:nvPr/>
          </p:nvSpPr>
          <p:spPr>
            <a:xfrm>
              <a:off x="834255" y="2933700"/>
              <a:ext cx="45719" cy="4392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9" name="Freeform 3">
            <a:extLst>
              <a:ext uri="{FF2B5EF4-FFF2-40B4-BE49-F238E27FC236}">
                <a16:creationId xmlns:a16="http://schemas.microsoft.com/office/drawing/2014/main" id="{520E84AA-362E-E813-EB7B-D9A922C8DE3F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14987" r="-14987"/>
            </a:stretch>
          </a:blipFill>
        </p:spPr>
      </p:sp>
    </p:spTree>
    <p:extLst>
      <p:ext uri="{BB962C8B-B14F-4D97-AF65-F5344CB8AC3E}">
        <p14:creationId xmlns:p14="http://schemas.microsoft.com/office/powerpoint/2010/main" val="313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3D91E-F962-D13C-4720-58B75C3318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EA5DE0D-526C-5314-6292-742128105B1B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EBFDEC5D-EB0C-8110-FA1A-0E8E5E8D7AFB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2B2D821D-0D53-EC1B-F65B-0EBD9703658C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D5A7ADE-DDF3-3EA7-E35F-03FDB7C525B1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8FB530BA-B3A1-7A76-AB94-4AE462564CCA}"/>
              </a:ext>
            </a:extLst>
          </p:cNvPr>
          <p:cNvGrpSpPr/>
          <p:nvPr/>
        </p:nvGrpSpPr>
        <p:grpSpPr>
          <a:xfrm>
            <a:off x="10918250" y="8953500"/>
            <a:ext cx="5998149" cy="1135168"/>
            <a:chOff x="9898720" y="8419240"/>
            <a:chExt cx="5998149" cy="1135168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1BF2A0A3-78FE-2338-0083-2C240FC4AEC3}"/>
                </a:ext>
              </a:extLst>
            </p:cNvPr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2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A2D7D9E6-381F-3993-9592-86EB41341C55}"/>
                </a:ext>
              </a:extLst>
            </p:cNvPr>
            <p:cNvSpPr txBox="1"/>
            <p:nvPr/>
          </p:nvSpPr>
          <p:spPr>
            <a:xfrm>
              <a:off x="9898720" y="8858833"/>
              <a:ext cx="5998149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Regras</a:t>
              </a: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 do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huka-huka</a:t>
              </a:r>
              <a:endParaRPr lang="en-US" sz="3600" dirty="0">
                <a:solidFill>
                  <a:srgbClr val="000000"/>
                </a:solidFill>
                <a:latin typeface="Fira Sans Bold"/>
              </a:endParaRPr>
            </a:p>
          </p:txBody>
        </p:sp>
      </p:grpSp>
      <p:sp>
        <p:nvSpPr>
          <p:cNvPr id="6" name="TextBox 8">
            <a:extLst>
              <a:ext uri="{FF2B5EF4-FFF2-40B4-BE49-F238E27FC236}">
                <a16:creationId xmlns:a16="http://schemas.microsoft.com/office/drawing/2014/main" id="{7F8FCFEA-BBDC-DDA3-3BA4-01C6D6D0600A}"/>
              </a:ext>
            </a:extLst>
          </p:cNvPr>
          <p:cNvSpPr txBox="1"/>
          <p:nvPr/>
        </p:nvSpPr>
        <p:spPr>
          <a:xfrm>
            <a:off x="10814891" y="6030108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LUTA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483CD5FD-371E-70FC-F6A6-3EBBCC80197B}"/>
              </a:ext>
            </a:extLst>
          </p:cNvPr>
          <p:cNvSpPr txBox="1"/>
          <p:nvPr/>
        </p:nvSpPr>
        <p:spPr>
          <a:xfrm>
            <a:off x="10940022" y="7247981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HUKA-HUKA</a:t>
            </a:r>
          </a:p>
        </p:txBody>
      </p:sp>
    </p:spTree>
    <p:extLst>
      <p:ext uri="{BB962C8B-B14F-4D97-AF65-F5344CB8AC3E}">
        <p14:creationId xmlns:p14="http://schemas.microsoft.com/office/powerpoint/2010/main" val="372566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8E5D1-723F-A347-05AA-C7C772706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AB15178-D41A-C0FC-EF5E-B02239D29899}"/>
              </a:ext>
            </a:extLst>
          </p:cNvPr>
          <p:cNvGrpSpPr/>
          <p:nvPr/>
        </p:nvGrpSpPr>
        <p:grpSpPr>
          <a:xfrm>
            <a:off x="14151770" y="4201140"/>
            <a:ext cx="7027514" cy="6085860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1756F4CF-E7C3-AC6F-9020-6F4A0775C0A4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46E3CAC8-2B0B-129D-A7F9-353D98B619BA}"/>
              </a:ext>
            </a:extLst>
          </p:cNvPr>
          <p:cNvGrpSpPr/>
          <p:nvPr/>
        </p:nvGrpSpPr>
        <p:grpSpPr>
          <a:xfrm>
            <a:off x="9859850" y="563974"/>
            <a:ext cx="4961246" cy="42964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AC16A72-20A7-9F5F-5E7B-C0607C9A1FAD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sp>
        <p:nvSpPr>
          <p:cNvPr id="14" name="TextBox 21">
            <a:extLst>
              <a:ext uri="{FF2B5EF4-FFF2-40B4-BE49-F238E27FC236}">
                <a16:creationId xmlns:a16="http://schemas.microsoft.com/office/drawing/2014/main" id="{66401B72-BF7F-DE9D-5A3F-EF15069B90A7}"/>
              </a:ext>
            </a:extLst>
          </p:cNvPr>
          <p:cNvSpPr txBox="1"/>
          <p:nvPr/>
        </p:nvSpPr>
        <p:spPr>
          <a:xfrm>
            <a:off x="609600" y="190500"/>
            <a:ext cx="7393515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1371600">
              <a:defRPr/>
            </a:pPr>
            <a:r>
              <a:rPr lang="pt-BR" sz="7200" dirty="0">
                <a:solidFill>
                  <a:srgbClr val="2C4166"/>
                </a:solidFill>
                <a:latin typeface="Fira Sans Bold" panose="020B0803050000020004" charset="0"/>
              </a:rPr>
              <a:t>Regras do</a:t>
            </a:r>
          </a:p>
          <a:p>
            <a:pPr defTabSz="1371600">
              <a:defRPr/>
            </a:pPr>
            <a:r>
              <a:rPr lang="pt-BR" sz="7200" b="1" dirty="0" err="1">
                <a:solidFill>
                  <a:srgbClr val="2C4166"/>
                </a:solidFill>
                <a:latin typeface="Fira Sans Bold" panose="020B0803050000020004" charset="0"/>
              </a:rPr>
              <a:t>huka-huka</a:t>
            </a:r>
            <a:r>
              <a:rPr lang="pt-BR" sz="7200" b="1" dirty="0">
                <a:solidFill>
                  <a:srgbClr val="2C4166"/>
                </a:solidFill>
                <a:latin typeface="Fira Sans Bold" panose="020B0803050000020004" charset="0"/>
              </a:rPr>
              <a:t> </a:t>
            </a:r>
            <a:r>
              <a:rPr lang="pt-BR" sz="7200" b="1" dirty="0">
                <a:solidFill>
                  <a:schemeClr val="bg1">
                    <a:lumMod val="95000"/>
                  </a:schemeClr>
                </a:solidFill>
                <a:latin typeface="Fira Sans Bold" panose="020B0803050000020004" charset="0"/>
              </a:rPr>
              <a:t>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070B40FF-3B20-32AA-0EA3-E987070858D3}"/>
              </a:ext>
            </a:extLst>
          </p:cNvPr>
          <p:cNvGrpSpPr/>
          <p:nvPr/>
        </p:nvGrpSpPr>
        <p:grpSpPr>
          <a:xfrm>
            <a:off x="762000" y="2735640"/>
            <a:ext cx="8385945" cy="3785652"/>
            <a:chOff x="834255" y="2816145"/>
            <a:chExt cx="8385945" cy="3785652"/>
          </a:xfrm>
        </p:grpSpPr>
        <p:sp>
          <p:nvSpPr>
            <p:cNvPr id="22" name="TextBox 20">
              <a:extLst>
                <a:ext uri="{FF2B5EF4-FFF2-40B4-BE49-F238E27FC236}">
                  <a16:creationId xmlns:a16="http://schemas.microsoft.com/office/drawing/2014/main" id="{70A19A7B-050C-6C88-20A2-6721F8327E35}"/>
                </a:ext>
              </a:extLst>
            </p:cNvPr>
            <p:cNvSpPr txBox="1"/>
            <p:nvPr/>
          </p:nvSpPr>
          <p:spPr>
            <a:xfrm>
              <a:off x="968189" y="2816145"/>
              <a:ext cx="8252011" cy="378565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defTabSz="1371600">
                <a:spcBef>
                  <a:spcPts val="1800"/>
                </a:spcBef>
                <a:defRPr/>
              </a:pP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Dois lutadores começam ajoelhados, entrelaçando os braços. O objetivo é </a:t>
              </a:r>
              <a:r>
                <a:rPr lang="pt-BR" sz="3000" b="1" dirty="0">
                  <a:solidFill>
                    <a:srgbClr val="505A6D"/>
                  </a:solidFill>
                  <a:highlight>
                    <a:srgbClr val="FFFF00"/>
                  </a:highlight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derrubar ou imobilizar</a:t>
              </a:r>
              <a:r>
                <a:rPr lang="pt-BR" sz="3000" dirty="0">
                  <a:solidFill>
                    <a:srgbClr val="505A6D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Open Sans" panose="020B0606030504020204" pitchFamily="34" charset="0"/>
                </a:rPr>
                <a:t> o oponente no chão, usando apenas técnicas de agarramento e alavancas, sem golpes violentos. A luta termina quando um dos participantes cai de costas no chão ou quando um juiz, geralmente um ancião, determina o vencedor.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FCB8A470-06EB-EB60-8407-A1EC86DAAFF5}"/>
                </a:ext>
              </a:extLst>
            </p:cNvPr>
            <p:cNvSpPr/>
            <p:nvPr/>
          </p:nvSpPr>
          <p:spPr>
            <a:xfrm>
              <a:off x="834255" y="2933700"/>
              <a:ext cx="45719" cy="3564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8" name="Freeform 3">
            <a:extLst>
              <a:ext uri="{FF2B5EF4-FFF2-40B4-BE49-F238E27FC236}">
                <a16:creationId xmlns:a16="http://schemas.microsoft.com/office/drawing/2014/main" id="{4600505A-704B-4C71-C0F9-17167F8F87DF}"/>
              </a:ext>
            </a:extLst>
          </p:cNvPr>
          <p:cNvSpPr/>
          <p:nvPr/>
        </p:nvSpPr>
        <p:spPr>
          <a:xfrm>
            <a:off x="10345997" y="2120110"/>
            <a:ext cx="7611546" cy="6591255"/>
          </a:xfrm>
          <a:custGeom>
            <a:avLst/>
            <a:gdLst/>
            <a:ahLst/>
            <a:cxnLst/>
            <a:rect l="l" t="t" r="r" b="b"/>
            <a:pathLst>
              <a:path w="4282440" h="3708400">
                <a:moveTo>
                  <a:pt x="3211830" y="0"/>
                </a:moveTo>
                <a:lnTo>
                  <a:pt x="1070610" y="0"/>
                </a:lnTo>
                <a:lnTo>
                  <a:pt x="0" y="1854200"/>
                </a:lnTo>
                <a:lnTo>
                  <a:pt x="1070610" y="3708400"/>
                </a:lnTo>
                <a:lnTo>
                  <a:pt x="3211830" y="3708400"/>
                </a:lnTo>
                <a:lnTo>
                  <a:pt x="4282440" y="1854200"/>
                </a:lnTo>
                <a:close/>
              </a:path>
            </a:pathLst>
          </a:custGeom>
          <a:blipFill>
            <a:blip r:embed="rId2"/>
            <a:stretch>
              <a:fillRect l="-30402"/>
            </a:stretch>
          </a:blipFill>
        </p:spPr>
      </p:sp>
    </p:spTree>
    <p:extLst>
      <p:ext uri="{BB962C8B-B14F-4D97-AF65-F5344CB8AC3E}">
        <p14:creationId xmlns:p14="http://schemas.microsoft.com/office/powerpoint/2010/main" val="4479132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F7894-BCD2-473C-248C-8FD83A9E6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ângulo 17">
            <a:extLst>
              <a:ext uri="{FF2B5EF4-FFF2-40B4-BE49-F238E27FC236}">
                <a16:creationId xmlns:a16="http://schemas.microsoft.com/office/drawing/2014/main" id="{730B9B19-F0FE-070B-036D-C5BFD13500CD}"/>
              </a:ext>
            </a:extLst>
          </p:cNvPr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rgbClr val="00465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Luta tradicional Huka Huka na Aldeia Multiétnica">
            <a:hlinkClick r:id="" action="ppaction://media"/>
            <a:extLst>
              <a:ext uri="{FF2B5EF4-FFF2-40B4-BE49-F238E27FC236}">
                <a16:creationId xmlns:a16="http://schemas.microsoft.com/office/drawing/2014/main" id="{CE73DC5A-B237-CF1B-83F7-946CF040278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1733" end="4442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04000" y="1183500"/>
            <a:ext cx="14080000" cy="7920000"/>
          </a:xfrm>
          <a:prstGeom prst="rect">
            <a:avLst/>
          </a:prstGeom>
        </p:spPr>
      </p:pic>
      <p:sp>
        <p:nvSpPr>
          <p:cNvPr id="24" name="TextBox 2">
            <a:extLst>
              <a:ext uri="{FF2B5EF4-FFF2-40B4-BE49-F238E27FC236}">
                <a16:creationId xmlns:a16="http://schemas.microsoft.com/office/drawing/2014/main" id="{6F9E2ED5-8093-2807-062E-303DAC3D4DC1}"/>
              </a:ext>
            </a:extLst>
          </p:cNvPr>
          <p:cNvSpPr txBox="1"/>
          <p:nvPr/>
        </p:nvSpPr>
        <p:spPr>
          <a:xfrm>
            <a:off x="3862387" y="10"/>
            <a:ext cx="10563225" cy="9133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800"/>
              </a:lnSpc>
              <a:spcBef>
                <a:spcPct val="0"/>
              </a:spcBef>
            </a:pPr>
            <a:r>
              <a:rPr lang="en-US" sz="4800" i="1" spc="-60" dirty="0">
                <a:solidFill>
                  <a:srgbClr val="F4F4F4"/>
                </a:solidFill>
                <a:latin typeface="Fira Sans Medium"/>
              </a:rPr>
              <a:t>LUTA HUKA-HUKA</a:t>
            </a:r>
          </a:p>
        </p:txBody>
      </p:sp>
    </p:spTree>
    <p:extLst>
      <p:ext uri="{BB962C8B-B14F-4D97-AF65-F5344CB8AC3E}">
        <p14:creationId xmlns:p14="http://schemas.microsoft.com/office/powerpoint/2010/main" val="213859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7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95455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7ED92-1065-2FE6-3C78-7930FDC5BD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4B298F28-EC8B-D33F-296E-E64529DB3E1D}"/>
              </a:ext>
            </a:extLst>
          </p:cNvPr>
          <p:cNvGrpSpPr/>
          <p:nvPr/>
        </p:nvGrpSpPr>
        <p:grpSpPr>
          <a:xfrm rot="-10800000">
            <a:off x="-3110578" y="-783398"/>
            <a:ext cx="13031070" cy="11284968"/>
            <a:chOff x="0" y="0"/>
            <a:chExt cx="3619627" cy="3134614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5E0729F-9919-0944-7542-A3D42751894F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4651"/>
            </a:solidFill>
          </p:spPr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ACDE8E04-521A-BDDE-B81E-469ACBCAEB34}"/>
              </a:ext>
            </a:extLst>
          </p:cNvPr>
          <p:cNvGrpSpPr/>
          <p:nvPr/>
        </p:nvGrpSpPr>
        <p:grpSpPr>
          <a:xfrm rot="-10800000">
            <a:off x="6786776" y="-286119"/>
            <a:ext cx="5276948" cy="4569862"/>
            <a:chOff x="0" y="0"/>
            <a:chExt cx="3619627" cy="3134614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056BD3D-6650-F34D-F039-1FF1F123CD56}"/>
                </a:ext>
              </a:extLst>
            </p:cNvPr>
            <p:cNvSpPr/>
            <p:nvPr/>
          </p:nvSpPr>
          <p:spPr>
            <a:xfrm>
              <a:off x="0" y="0"/>
              <a:ext cx="3619627" cy="3134614"/>
            </a:xfrm>
            <a:custGeom>
              <a:avLst/>
              <a:gdLst/>
              <a:ahLst/>
              <a:cxnLst/>
              <a:rect l="l" t="t" r="r" b="b"/>
              <a:pathLst>
                <a:path w="3619627" h="3134614">
                  <a:moveTo>
                    <a:pt x="3619627" y="1567307"/>
                  </a:moveTo>
                  <a:lnTo>
                    <a:pt x="2714752" y="3134614"/>
                  </a:lnTo>
                  <a:lnTo>
                    <a:pt x="904875" y="3134614"/>
                  </a:lnTo>
                  <a:lnTo>
                    <a:pt x="0" y="1567307"/>
                  </a:lnTo>
                  <a:lnTo>
                    <a:pt x="904875" y="0"/>
                  </a:lnTo>
                  <a:lnTo>
                    <a:pt x="2714625" y="0"/>
                  </a:lnTo>
                  <a:lnTo>
                    <a:pt x="3619627" y="1567307"/>
                  </a:lnTo>
                  <a:close/>
                </a:path>
              </a:pathLst>
            </a:custGeom>
            <a:solidFill>
              <a:srgbClr val="00A181"/>
            </a:solidFill>
          </p:spPr>
        </p:sp>
      </p:grpSp>
      <p:grpSp>
        <p:nvGrpSpPr>
          <p:cNvPr id="8" name="Agrupar 7">
            <a:extLst>
              <a:ext uri="{FF2B5EF4-FFF2-40B4-BE49-F238E27FC236}">
                <a16:creationId xmlns:a16="http://schemas.microsoft.com/office/drawing/2014/main" id="{EEA44058-F9EE-17D9-2D30-75ADDBE10A65}"/>
              </a:ext>
            </a:extLst>
          </p:cNvPr>
          <p:cNvGrpSpPr/>
          <p:nvPr/>
        </p:nvGrpSpPr>
        <p:grpSpPr>
          <a:xfrm>
            <a:off x="10918250" y="8953500"/>
            <a:ext cx="5998149" cy="1135168"/>
            <a:chOff x="9898720" y="8419240"/>
            <a:chExt cx="5998149" cy="1135168"/>
          </a:xfrm>
        </p:grpSpPr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56F930B1-B424-D47F-D763-7D6079F6884E}"/>
                </a:ext>
              </a:extLst>
            </p:cNvPr>
            <p:cNvSpPr txBox="1"/>
            <p:nvPr/>
          </p:nvSpPr>
          <p:spPr>
            <a:xfrm>
              <a:off x="9982201" y="8419240"/>
              <a:ext cx="1828800" cy="60317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599" dirty="0" err="1">
                  <a:solidFill>
                    <a:srgbClr val="000000"/>
                  </a:solidFill>
                  <a:latin typeface="Fira Sans Bold"/>
                </a:rPr>
                <a:t>Tópico</a:t>
              </a:r>
              <a:r>
                <a:rPr lang="en-US" sz="3599" dirty="0">
                  <a:solidFill>
                    <a:srgbClr val="000000"/>
                  </a:solidFill>
                  <a:latin typeface="Fira Sans Bold"/>
                </a:rPr>
                <a:t> 3</a:t>
              </a:r>
            </a:p>
          </p:txBody>
        </p:sp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763A54FB-0D6B-78B7-CDBE-F17827FE009D}"/>
                </a:ext>
              </a:extLst>
            </p:cNvPr>
            <p:cNvSpPr txBox="1"/>
            <p:nvPr/>
          </p:nvSpPr>
          <p:spPr>
            <a:xfrm>
              <a:off x="9898720" y="8858833"/>
              <a:ext cx="5998149" cy="6955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3600" dirty="0">
                  <a:solidFill>
                    <a:srgbClr val="000000"/>
                  </a:solidFill>
                  <a:latin typeface="Fira Sans Bold"/>
                </a:rPr>
                <a:t>Material </a:t>
              </a:r>
              <a:r>
                <a:rPr lang="en-US" sz="3600" dirty="0" err="1">
                  <a:solidFill>
                    <a:srgbClr val="000000"/>
                  </a:solidFill>
                  <a:latin typeface="Fira Sans Bold"/>
                </a:rPr>
                <a:t>complementar</a:t>
              </a:r>
              <a:endParaRPr lang="en-US" sz="3600" dirty="0">
                <a:solidFill>
                  <a:srgbClr val="000000"/>
                </a:solidFill>
                <a:latin typeface="Fira Sans Bold"/>
              </a:endParaRPr>
            </a:p>
          </p:txBody>
        </p:sp>
      </p:grpSp>
      <p:sp>
        <p:nvSpPr>
          <p:cNvPr id="6" name="TextBox 8">
            <a:extLst>
              <a:ext uri="{FF2B5EF4-FFF2-40B4-BE49-F238E27FC236}">
                <a16:creationId xmlns:a16="http://schemas.microsoft.com/office/drawing/2014/main" id="{B8904FFB-915F-2112-8EAA-4912C4AB66B0}"/>
              </a:ext>
            </a:extLst>
          </p:cNvPr>
          <p:cNvSpPr txBox="1"/>
          <p:nvPr/>
        </p:nvSpPr>
        <p:spPr>
          <a:xfrm>
            <a:off x="10814891" y="6030108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LUTA</a:t>
            </a: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57A02AF1-3F19-2C04-0DBB-A3A6F8693A38}"/>
              </a:ext>
            </a:extLst>
          </p:cNvPr>
          <p:cNvSpPr txBox="1"/>
          <p:nvPr/>
        </p:nvSpPr>
        <p:spPr>
          <a:xfrm>
            <a:off x="10940022" y="7247981"/>
            <a:ext cx="8763000" cy="1961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039"/>
              </a:lnSpc>
            </a:pPr>
            <a:r>
              <a:rPr lang="en-US" sz="9600" dirty="0">
                <a:solidFill>
                  <a:srgbClr val="03989E"/>
                </a:solidFill>
                <a:latin typeface="Fira Sans Heavy" panose="020B0604020202020204" charset="0"/>
              </a:rPr>
              <a:t>HUKA-HUKA</a:t>
            </a:r>
          </a:p>
        </p:txBody>
      </p:sp>
    </p:spTree>
    <p:extLst>
      <p:ext uri="{BB962C8B-B14F-4D97-AF65-F5344CB8AC3E}">
        <p14:creationId xmlns:p14="http://schemas.microsoft.com/office/powerpoint/2010/main" val="34625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/>
          <p:nvPr/>
        </p:nvGrpSpPr>
        <p:grpSpPr>
          <a:xfrm rot="-10800000">
            <a:off x="2741508" y="-4381499"/>
            <a:ext cx="12804984" cy="6226137"/>
            <a:chOff x="0" y="0"/>
            <a:chExt cx="11048529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1048529" cy="5372100"/>
            </a:xfrm>
            <a:custGeom>
              <a:avLst/>
              <a:gdLst/>
              <a:ahLst/>
              <a:cxnLst/>
              <a:rect l="l" t="t" r="r" b="b"/>
              <a:pathLst>
                <a:path w="11048529" h="5372100">
                  <a:moveTo>
                    <a:pt x="9497859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9497859" y="5372100"/>
                  </a:lnTo>
                  <a:lnTo>
                    <a:pt x="11048529" y="2686050"/>
                  </a:lnTo>
                  <a:lnTo>
                    <a:pt x="9497859" y="0"/>
                  </a:lnTo>
                  <a:close/>
                </a:path>
              </a:pathLst>
            </a:custGeom>
            <a:solidFill>
              <a:srgbClr val="A4E473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4152900" y="328016"/>
            <a:ext cx="9982200" cy="9541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7800"/>
              </a:lnSpc>
              <a:spcBef>
                <a:spcPct val="0"/>
              </a:spcBef>
            </a:pPr>
            <a:r>
              <a:rPr lang="en-US" sz="6000" spc="-60" dirty="0">
                <a:solidFill>
                  <a:srgbClr val="000000"/>
                </a:solidFill>
                <a:latin typeface="Fira Sans Medium"/>
              </a:rPr>
              <a:t>DOCUMENTÁRIO HUKA-HUKA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22387FF-0A63-0EDD-0E4A-C87C36AAEFE3}"/>
              </a:ext>
            </a:extLst>
          </p:cNvPr>
          <p:cNvSpPr txBox="1"/>
          <p:nvPr/>
        </p:nvSpPr>
        <p:spPr>
          <a:xfrm>
            <a:off x="0" y="7810500"/>
            <a:ext cx="18288000" cy="1203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3200" b="1" i="1" dirty="0">
                <a:solidFill>
                  <a:srgbClr val="505A6D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Open Sans" panose="020B0606030504020204" pitchFamily="34" charset="0"/>
                <a:hlinkClick r:id="rId2"/>
              </a:rPr>
              <a:t>https://www.youtube.com/watch?v=mImeBmgaLLo&amp;t=371s</a:t>
            </a:r>
            <a:endParaRPr lang="pt-BR" sz="3200" b="1" i="1" dirty="0">
              <a:solidFill>
                <a:srgbClr val="505A6D"/>
              </a:solidFill>
              <a:latin typeface="Roboto Light" panose="02000000000000000000" pitchFamily="2" charset="0"/>
              <a:ea typeface="Roboto Light" panose="02000000000000000000" pitchFamily="2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0131200A-C68D-CF8C-A08A-8A5971D50C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0" y="257175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761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19145</TotalTime>
  <Words>317</Words>
  <Application>Microsoft Office PowerPoint</Application>
  <PresentationFormat>Personalizar</PresentationFormat>
  <Paragraphs>44</Paragraphs>
  <Slides>12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20" baseType="lpstr">
      <vt:lpstr>Roboto Light</vt:lpstr>
      <vt:lpstr>Fira Sans Bold</vt:lpstr>
      <vt:lpstr>Arial</vt:lpstr>
      <vt:lpstr>Fira Sans Medium</vt:lpstr>
      <vt:lpstr>Fira Sans Light</vt:lpstr>
      <vt:lpstr>Calibri</vt:lpstr>
      <vt:lpstr>Fira Sans Heavy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Luta Huka Huka EFEC</dc:title>
  <dc:creator>Educação Física, Esporte e Corpo</dc:creator>
  <cp:lastModifiedBy>SEEMG</cp:lastModifiedBy>
  <cp:revision>63</cp:revision>
  <dcterms:created xsi:type="dcterms:W3CDTF">2006-08-16T00:00:00Z</dcterms:created>
  <dcterms:modified xsi:type="dcterms:W3CDTF">2025-05-19T16:12:55Z</dcterms:modified>
  <dc:identifier>DAF0dJ-zOvY</dc:identifier>
</cp:coreProperties>
</file>