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713" r:id="rId6"/>
    <p:sldId id="711" r:id="rId7"/>
    <p:sldId id="712" r:id="rId8"/>
    <p:sldId id="716" r:id="rId9"/>
    <p:sldId id="717" r:id="rId10"/>
    <p:sldId id="617" r:id="rId11"/>
    <p:sldId id="718" r:id="rId12"/>
    <p:sldId id="709" r:id="rId13"/>
    <p:sldId id="710" r:id="rId14"/>
  </p:sldIdLst>
  <p:sldSz cx="18288000" cy="10287000"/>
  <p:notesSz cx="6858000" cy="9144000"/>
  <p:embeddedFontLst>
    <p:embeddedFont>
      <p:font typeface="Fira Sans Bold" panose="020B0604020202020204" charset="0"/>
      <p:regular r:id="rId15"/>
    </p:embeddedFont>
    <p:embeddedFont>
      <p:font typeface="Fira Sans Heavy" panose="020B0604020202020204" charset="0"/>
      <p:regular r:id="rId16"/>
    </p:embeddedFont>
    <p:embeddedFont>
      <p:font typeface="Fira Sans Light" panose="020B0403050000020004" pitchFamily="34" charset="0"/>
      <p:regular r:id="rId17"/>
      <p:italic r:id="rId18"/>
    </p:embeddedFont>
    <p:embeddedFont>
      <p:font typeface="Fira Sans Medium" panose="020B0603050000020004" pitchFamily="34" charset="0"/>
      <p:regular r:id="rId19"/>
      <p:italic r:id="rId20"/>
    </p:embeddedFont>
    <p:embeddedFont>
      <p:font typeface="Roboto" panose="02000000000000000000" pitchFamily="2" charset="0"/>
      <p:regular r:id="rId21"/>
      <p:bold r:id="rId22"/>
      <p:italic r:id="rId23"/>
      <p:boldItalic r:id="rId24"/>
    </p:embeddedFont>
    <p:embeddedFont>
      <p:font typeface="Roboto Light" panose="02000000000000000000" pitchFamily="2" charset="0"/>
      <p:regular r:id="rId25"/>
      <p: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7988"/>
    <a:srgbClr val="B7BBC2"/>
    <a:srgbClr val="00A181"/>
    <a:srgbClr val="004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27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249221"/>
            <a:ext cx="4662537" cy="4037779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00190" y="5235798"/>
            <a:ext cx="2131079" cy="1845524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514879" y="0"/>
            <a:ext cx="3564449" cy="3086830"/>
            <a:chOff x="0" y="0"/>
            <a:chExt cx="3619627" cy="313461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49340" y="3086830"/>
            <a:ext cx="2131079" cy="1845524"/>
            <a:chOff x="0" y="0"/>
            <a:chExt cx="3619627" cy="313461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9192491" y="9661881"/>
            <a:ext cx="6433578" cy="576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pt-BR" sz="2800" dirty="0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Alimentação e escolhas conscientes</a:t>
            </a:r>
            <a:endParaRPr lang="en-US" sz="2800" dirty="0">
              <a:solidFill>
                <a:srgbClr val="000000"/>
              </a:solidFill>
              <a:latin typeface="Fira Sans Bold" panose="020B0803050000020004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DC4DCA41-00A5-0EDD-644F-233C739264FB}"/>
              </a:ext>
            </a:extLst>
          </p:cNvPr>
          <p:cNvGrpSpPr/>
          <p:nvPr/>
        </p:nvGrpSpPr>
        <p:grpSpPr>
          <a:xfrm>
            <a:off x="9144000" y="7143885"/>
            <a:ext cx="13303908" cy="2833211"/>
            <a:chOff x="9144000" y="7143885"/>
            <a:chExt cx="13303908" cy="2833211"/>
          </a:xfrm>
        </p:grpSpPr>
        <p:sp>
          <p:nvSpPr>
            <p:cNvPr id="19" name="TextBox 8">
              <a:extLst>
                <a:ext uri="{FF2B5EF4-FFF2-40B4-BE49-F238E27FC236}">
                  <a16:creationId xmlns:a16="http://schemas.microsoft.com/office/drawing/2014/main" id="{410838DC-31BD-544A-D56C-6FB286E8CF4E}"/>
                </a:ext>
              </a:extLst>
            </p:cNvPr>
            <p:cNvSpPr txBox="1"/>
            <p:nvPr/>
          </p:nvSpPr>
          <p:spPr>
            <a:xfrm>
              <a:off x="9164782" y="7143885"/>
              <a:ext cx="9874908" cy="18797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ALIMENTOS </a:t>
              </a: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B42995BD-5D03-BB6F-D307-C94E7BC07BD9}"/>
                </a:ext>
              </a:extLst>
            </p:cNvPr>
            <p:cNvSpPr txBox="1"/>
            <p:nvPr/>
          </p:nvSpPr>
          <p:spPr>
            <a:xfrm>
              <a:off x="9144000" y="8070164"/>
              <a:ext cx="13303908" cy="19069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ULTRAPROCESSADOS </a:t>
              </a:r>
            </a:p>
          </p:txBody>
        </p:sp>
      </p:grpSp>
      <p:sp>
        <p:nvSpPr>
          <p:cNvPr id="15" name="Freeform 11">
            <a:extLst>
              <a:ext uri="{FF2B5EF4-FFF2-40B4-BE49-F238E27FC236}">
                <a16:creationId xmlns:a16="http://schemas.microsoft.com/office/drawing/2014/main" id="{9E491E85-7F5D-7D7C-5436-97F789DD0938}"/>
              </a:ext>
            </a:extLst>
          </p:cNvPr>
          <p:cNvSpPr/>
          <p:nvPr/>
        </p:nvSpPr>
        <p:spPr>
          <a:xfrm>
            <a:off x="2256819" y="1486637"/>
            <a:ext cx="8445764" cy="7313651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F7894-BCD2-473C-248C-8FD83A9E6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>
            <a:extLst>
              <a:ext uri="{FF2B5EF4-FFF2-40B4-BE49-F238E27FC236}">
                <a16:creationId xmlns:a16="http://schemas.microsoft.com/office/drawing/2014/main" id="{730B9B19-F0FE-070B-036D-C5BFD13500C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0046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TextBox 2">
            <a:extLst>
              <a:ext uri="{FF2B5EF4-FFF2-40B4-BE49-F238E27FC236}">
                <a16:creationId xmlns:a16="http://schemas.microsoft.com/office/drawing/2014/main" id="{6F9E2ED5-8093-2807-062E-303DAC3D4DC1}"/>
              </a:ext>
            </a:extLst>
          </p:cNvPr>
          <p:cNvSpPr txBox="1"/>
          <p:nvPr/>
        </p:nvSpPr>
        <p:spPr>
          <a:xfrm>
            <a:off x="3862387" y="10"/>
            <a:ext cx="10563225" cy="9133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  <a:spcBef>
                <a:spcPct val="0"/>
              </a:spcBef>
            </a:pPr>
            <a:r>
              <a:rPr lang="en-US" sz="4800" i="1" spc="-60" dirty="0">
                <a:solidFill>
                  <a:srgbClr val="F4F4F4"/>
                </a:solidFill>
                <a:latin typeface="Fira Sans Medium"/>
              </a:rPr>
              <a:t>CLASSIFICAÇÃO DOS ALIMENTOS</a:t>
            </a:r>
          </a:p>
        </p:txBody>
      </p:sp>
      <p:pic>
        <p:nvPicPr>
          <p:cNvPr id="2050" name="Picture 2" descr="Governo reduz ultraprocessados na merenda escolar - Jornal de Beltrão">
            <a:extLst>
              <a:ext uri="{FF2B5EF4-FFF2-40B4-BE49-F238E27FC236}">
                <a16:creationId xmlns:a16="http://schemas.microsoft.com/office/drawing/2014/main" id="{47A367EC-E716-84E9-8D98-64F6A4CC7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78" y="1638300"/>
            <a:ext cx="16136843" cy="7010400"/>
          </a:xfrm>
          <a:prstGeom prst="rect">
            <a:avLst/>
          </a:prstGeom>
          <a:noFill/>
          <a:ln w="762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59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1D5E6-86D7-346C-C7FA-55D722E8D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ACBB388-5915-39B8-B8B3-EA842A4BCF18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D174C1D-E607-3DE9-98A1-7037EA8B596A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67DB8B0F-B4A1-0926-C8E3-AD01F8AAB2AB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D8F087C-8E63-DAB8-CC8E-6D7A0FA7EB5E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6" name="Agrupar 5">
            <a:extLst>
              <a:ext uri="{FF2B5EF4-FFF2-40B4-BE49-F238E27FC236}">
                <a16:creationId xmlns:a16="http://schemas.microsoft.com/office/drawing/2014/main" id="{06FD23C7-3B4C-DBD8-7CF2-B377C05561E9}"/>
              </a:ext>
            </a:extLst>
          </p:cNvPr>
          <p:cNvGrpSpPr/>
          <p:nvPr/>
        </p:nvGrpSpPr>
        <p:grpSpPr>
          <a:xfrm>
            <a:off x="9144000" y="9072063"/>
            <a:ext cx="7391400" cy="1112516"/>
            <a:chOff x="9144000" y="9072063"/>
            <a:chExt cx="7391400" cy="1112516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9357F72E-BB67-D293-EC77-9B4351E49A35}"/>
                </a:ext>
              </a:extLst>
            </p:cNvPr>
            <p:cNvSpPr txBox="1"/>
            <p:nvPr/>
          </p:nvSpPr>
          <p:spPr>
            <a:xfrm>
              <a:off x="9296400" y="9072063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4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AE12B942-9F5D-2F83-CF0D-8EC62C6B8198}"/>
                </a:ext>
              </a:extLst>
            </p:cNvPr>
            <p:cNvSpPr txBox="1"/>
            <p:nvPr/>
          </p:nvSpPr>
          <p:spPr>
            <a:xfrm>
              <a:off x="9144000" y="9489004"/>
              <a:ext cx="7391400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Atividade de fixação</a:t>
              </a:r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7995D42D-B834-9079-E3C6-37E8FA95B842}"/>
              </a:ext>
            </a:extLst>
          </p:cNvPr>
          <p:cNvGrpSpPr/>
          <p:nvPr/>
        </p:nvGrpSpPr>
        <p:grpSpPr>
          <a:xfrm>
            <a:off x="9144000" y="6425089"/>
            <a:ext cx="13303908" cy="2833211"/>
            <a:chOff x="9144000" y="7143885"/>
            <a:chExt cx="13303908" cy="2833211"/>
          </a:xfrm>
        </p:grpSpPr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06BB10B3-CD50-1CE2-6280-C4D3E0E86131}"/>
                </a:ext>
              </a:extLst>
            </p:cNvPr>
            <p:cNvSpPr txBox="1"/>
            <p:nvPr/>
          </p:nvSpPr>
          <p:spPr>
            <a:xfrm>
              <a:off x="9164782" y="7143885"/>
              <a:ext cx="9874908" cy="18797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ALIMENTOS </a:t>
              </a:r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A10AFAD5-FD2D-7E80-B9B7-C93067D9AABF}"/>
                </a:ext>
              </a:extLst>
            </p:cNvPr>
            <p:cNvSpPr txBox="1"/>
            <p:nvPr/>
          </p:nvSpPr>
          <p:spPr>
            <a:xfrm>
              <a:off x="9144000" y="8070164"/>
              <a:ext cx="13303908" cy="19069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ULTRAPROCESSADOS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245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5315015" y="328016"/>
            <a:ext cx="7657971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ATIVIDADE DE FIXAÇÃO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22387FF-0A63-0EDD-0E4A-C87C36AAEFE3}"/>
              </a:ext>
            </a:extLst>
          </p:cNvPr>
          <p:cNvSpPr txBox="1"/>
          <p:nvPr/>
        </p:nvSpPr>
        <p:spPr>
          <a:xfrm>
            <a:off x="0" y="2628900"/>
            <a:ext cx="18288000" cy="444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1. 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O que são alimentos ultraprocessados e por que recebem esse nome?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2. 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Cite dois exemplos de alimentos ultraprocessados presentes no dia a dia.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3.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Por que os alimentos ultraprocessados, apesar de práticos e saborosos, podem prejudicar a saúde?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4.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Cite dois riscos do consumo frequente de alimentos ultraprocessados.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5.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Segundo a aula, quais escolhas alimentares são mais indicadas para manter uma alimentação saudável?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27121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676746" y="3785613"/>
            <a:ext cx="5962191" cy="3318857"/>
          </a:xfrm>
          <a:custGeom>
            <a:avLst/>
            <a:gdLst/>
            <a:ahLst/>
            <a:cxnLst/>
            <a:rect l="l" t="t" r="r" b="b"/>
            <a:pathLst>
              <a:path w="929717" h="517528">
                <a:moveTo>
                  <a:pt x="0" y="0"/>
                </a:moveTo>
                <a:lnTo>
                  <a:pt x="929717" y="0"/>
                </a:lnTo>
                <a:lnTo>
                  <a:pt x="929717" y="517528"/>
                </a:lnTo>
                <a:lnTo>
                  <a:pt x="0" y="517528"/>
                </a:lnTo>
                <a:close/>
              </a:path>
            </a:pathLst>
          </a:custGeom>
          <a:solidFill>
            <a:srgbClr val="F4F4F4"/>
          </a:solidFill>
        </p:spPr>
      </p:sp>
      <p:sp>
        <p:nvSpPr>
          <p:cNvPr id="13" name="TextBox 13"/>
          <p:cNvSpPr txBox="1"/>
          <p:nvPr/>
        </p:nvSpPr>
        <p:spPr>
          <a:xfrm>
            <a:off x="4676746" y="7426971"/>
            <a:ext cx="5212411" cy="147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Fale sobre as estratégias que sua empresa utilizará para atingir objetivos fundamentais de crescimento.</a:t>
            </a:r>
          </a:p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Elabore em uma lista com marcadores.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218670" y="7426971"/>
            <a:ext cx="5212411" cy="147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Fale sobre as estratégias que sua empresa utilizará para atingir objetivos fundamentais de crescimento.</a:t>
            </a:r>
          </a:p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Elabore em uma lista com marcadores.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07762092-3BF9-56A6-ED1D-55F568922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143" y="643"/>
            <a:ext cx="10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505679" y="5832746"/>
            <a:ext cx="5966980" cy="5167433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grpSp>
        <p:nvGrpSpPr>
          <p:cNvPr id="2" name="Group 2"/>
          <p:cNvGrpSpPr/>
          <p:nvPr/>
        </p:nvGrpSpPr>
        <p:grpSpPr>
          <a:xfrm>
            <a:off x="-2527743" y="-89986"/>
            <a:ext cx="10138115" cy="8779655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2DAFF90B-8C54-8BB8-8A2C-176CDDB2E5F7}"/>
              </a:ext>
            </a:extLst>
          </p:cNvPr>
          <p:cNvGrpSpPr/>
          <p:nvPr/>
        </p:nvGrpSpPr>
        <p:grpSpPr>
          <a:xfrm>
            <a:off x="184698" y="2382984"/>
            <a:ext cx="7435302" cy="2585802"/>
            <a:chOff x="-152400" y="2382984"/>
            <a:chExt cx="7435302" cy="2585802"/>
          </a:xfrm>
        </p:grpSpPr>
        <p:sp>
          <p:nvSpPr>
            <p:cNvPr id="6" name="TextBox 6"/>
            <p:cNvSpPr txBox="1"/>
            <p:nvPr/>
          </p:nvSpPr>
          <p:spPr>
            <a:xfrm>
              <a:off x="-152400" y="2382984"/>
              <a:ext cx="7435302" cy="13185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10559"/>
                </a:lnSpc>
                <a:spcBef>
                  <a:spcPct val="0"/>
                </a:spcBef>
              </a:pPr>
              <a:r>
                <a:rPr lang="en-US" sz="8800" spc="-87" dirty="0">
                  <a:solidFill>
                    <a:srgbClr val="F4F4F4"/>
                  </a:solidFill>
                  <a:latin typeface="Fira Sans Heavy" panose="020B0604020202020204" charset="0"/>
                </a:rPr>
                <a:t>TÓPICOS DE</a:t>
              </a:r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8B3F8EFB-B4AB-CF99-8235-AF5782D4AAFE}"/>
                </a:ext>
              </a:extLst>
            </p:cNvPr>
            <p:cNvSpPr txBox="1"/>
            <p:nvPr/>
          </p:nvSpPr>
          <p:spPr>
            <a:xfrm>
              <a:off x="-125568" y="3522236"/>
              <a:ext cx="598811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800" spc="-87" dirty="0">
                  <a:solidFill>
                    <a:srgbClr val="F4F4F4"/>
                  </a:solidFill>
                  <a:latin typeface="Fira Sans Heavy" panose="020B0604020202020204" charset="0"/>
                </a:rPr>
                <a:t>DISCUSSÃO</a:t>
              </a:r>
              <a:endParaRPr lang="pt-BR" sz="8800" dirty="0">
                <a:latin typeface="Fira Sans Heavy" panose="020B0604020202020204" charset="0"/>
              </a:endParaRPr>
            </a:p>
          </p:txBody>
        </p: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9859E670-C330-6D48-4D65-A830AFDC2C38}"/>
              </a:ext>
            </a:extLst>
          </p:cNvPr>
          <p:cNvSpPr txBox="1"/>
          <p:nvPr/>
        </p:nvSpPr>
        <p:spPr>
          <a:xfrm>
            <a:off x="9164782" y="3298123"/>
            <a:ext cx="9144000" cy="369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Conceitos iniciais</a:t>
            </a:r>
            <a:endParaRPr lang="pt-BR" sz="4000" dirty="0">
              <a:latin typeface="Fira Sans Bold" panose="020B0604020202020204" charset="0"/>
            </a:endParaRPr>
          </a:p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Malefícios dos ultraprocessados</a:t>
            </a:r>
            <a:endParaRPr lang="pt-BR" sz="4000" dirty="0">
              <a:latin typeface="Fira Sans Bold" panose="020B0604020202020204" charset="0"/>
            </a:endParaRPr>
          </a:p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Como fazer boas escolhas?</a:t>
            </a:r>
            <a:endParaRPr lang="pt-BR" sz="4000" dirty="0">
              <a:latin typeface="Fira Sans Bold" panose="020B0604020202020204" charset="0"/>
            </a:endParaRPr>
          </a:p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Atividade de fixação</a:t>
            </a:r>
            <a:endParaRPr lang="pt-BR" sz="4000" dirty="0">
              <a:latin typeface="Fira Sans Bold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3CCFA8B9-2A8A-68E9-D8FC-5BF23BD4377A}"/>
              </a:ext>
            </a:extLst>
          </p:cNvPr>
          <p:cNvGrpSpPr/>
          <p:nvPr/>
        </p:nvGrpSpPr>
        <p:grpSpPr>
          <a:xfrm>
            <a:off x="9144000" y="9049411"/>
            <a:ext cx="5998149" cy="1135168"/>
            <a:chOff x="9898720" y="8419240"/>
            <a:chExt cx="5998149" cy="1135168"/>
          </a:xfrm>
        </p:grpSpPr>
        <p:sp>
          <p:nvSpPr>
            <p:cNvPr id="7" name="TextBox 7"/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1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338DA705-BC5F-E92A-FA35-2562298227A4}"/>
                </a:ext>
              </a:extLst>
            </p:cNvPr>
            <p:cNvSpPr txBox="1"/>
            <p:nvPr/>
          </p:nvSpPr>
          <p:spPr>
            <a:xfrm>
              <a:off x="9898720" y="8858833"/>
              <a:ext cx="5998149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Conceitos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iniciais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</a:t>
              </a:r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987B0B5-67A9-EA67-8CB9-20D2560B61AF}"/>
              </a:ext>
            </a:extLst>
          </p:cNvPr>
          <p:cNvGrpSpPr/>
          <p:nvPr/>
        </p:nvGrpSpPr>
        <p:grpSpPr>
          <a:xfrm>
            <a:off x="9144000" y="6425089"/>
            <a:ext cx="13303908" cy="2833211"/>
            <a:chOff x="9144000" y="7143885"/>
            <a:chExt cx="13303908" cy="2833211"/>
          </a:xfrm>
        </p:grpSpPr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75EA329D-F8DE-D0E8-4ADA-56BA5C8991A8}"/>
                </a:ext>
              </a:extLst>
            </p:cNvPr>
            <p:cNvSpPr txBox="1"/>
            <p:nvPr/>
          </p:nvSpPr>
          <p:spPr>
            <a:xfrm>
              <a:off x="9164782" y="7143885"/>
              <a:ext cx="9874908" cy="18797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ALIMENTOS </a:t>
              </a:r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02BB87A1-C918-6094-F6D6-7BEF735FB60D}"/>
                </a:ext>
              </a:extLst>
            </p:cNvPr>
            <p:cNvSpPr txBox="1"/>
            <p:nvPr/>
          </p:nvSpPr>
          <p:spPr>
            <a:xfrm>
              <a:off x="9144000" y="8070164"/>
              <a:ext cx="13303908" cy="19069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ULTRAPROCESSADOS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807720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Alimentos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ultraprocessados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1A6B30A2-B253-3C7C-B0F8-D0E729E34CCC}"/>
              </a:ext>
            </a:extLst>
          </p:cNvPr>
          <p:cNvGrpSpPr/>
          <p:nvPr/>
        </p:nvGrpSpPr>
        <p:grpSpPr>
          <a:xfrm>
            <a:off x="762000" y="2735640"/>
            <a:ext cx="8385945" cy="3785652"/>
            <a:chOff x="834255" y="2816145"/>
            <a:chExt cx="8385945" cy="378565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37856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Alimentos ultraprocessados são produtos industrializados que passam por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muitas etapas de processamento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e recebem diversos aditivos, como corantes, conservantes e aromatizantes. Geralmente contêm grandes quantidades de açúcar, gordura e sal, além de poucos nutrientes, sendo consumidos principalmente pela praticidade e pelo sabor artificial.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33700"/>
              <a:ext cx="45719" cy="356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EAE0A3C0-0D7D-2B08-79AA-B163D258CA59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887" r="-14887"/>
            </a:stretch>
          </a:blipFill>
        </p:spPr>
      </p:sp>
    </p:spTree>
    <p:extLst>
      <p:ext uri="{BB962C8B-B14F-4D97-AF65-F5344CB8AC3E}">
        <p14:creationId xmlns:p14="http://schemas.microsoft.com/office/powerpoint/2010/main" val="313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C3388-17AB-A54A-F79B-06CC72C9D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A9425F88-C170-1232-6A3F-73495A44838D}"/>
              </a:ext>
            </a:extLst>
          </p:cNvPr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93FA4B8-744F-9E59-CFC7-39FF940CFB5E}"/>
                </a:ext>
              </a:extLst>
            </p:cNvPr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7BAF7ADD-D3F2-85C5-1F7B-DA241D3C2DE4}"/>
              </a:ext>
            </a:extLst>
          </p:cNvPr>
          <p:cNvSpPr txBox="1"/>
          <p:nvPr/>
        </p:nvSpPr>
        <p:spPr>
          <a:xfrm>
            <a:off x="4191000" y="-11281"/>
            <a:ext cx="9153493" cy="19543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ALIMENTOS ULTRAPROCESSADOS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1E9E162-D17C-300B-EA10-2BA8C7595005}"/>
              </a:ext>
            </a:extLst>
          </p:cNvPr>
          <p:cNvSpPr txBox="1"/>
          <p:nvPr/>
        </p:nvSpPr>
        <p:spPr>
          <a:xfrm>
            <a:off x="1066800" y="2476500"/>
            <a:ext cx="15621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Alguns exemplos de alimentos ultraprocessados são refrigerantes, salgadinhos, bolachas recheadas, biscoitos, doces industrializados, macarrão instantâneo, embutidos como salsicha e presunto, além de fast </a:t>
            </a:r>
            <a:r>
              <a:rPr lang="pt-BR" sz="3200" b="1" i="1" dirty="0" err="1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foods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. Esses produtos são muito consumidos no dia a dia, mas devem ser evitados ou consumidos com moderação.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7349C93-9BE0-1817-D9EE-F799D5E10567}"/>
              </a:ext>
            </a:extLst>
          </p:cNvPr>
          <p:cNvSpPr/>
          <p:nvPr/>
        </p:nvSpPr>
        <p:spPr>
          <a:xfrm>
            <a:off x="4435263" y="4868447"/>
            <a:ext cx="9417474" cy="5022738"/>
          </a:xfrm>
          <a:custGeom>
            <a:avLst/>
            <a:gdLst/>
            <a:ahLst/>
            <a:cxnLst/>
            <a:rect l="l" t="t" r="r" b="b"/>
            <a:pathLst>
              <a:path w="1683614" h="897943">
                <a:moveTo>
                  <a:pt x="1659369" y="155341"/>
                </a:moveTo>
                <a:lnTo>
                  <a:pt x="1548791" y="31728"/>
                </a:lnTo>
                <a:cubicBezTo>
                  <a:pt x="1530731" y="11539"/>
                  <a:pt x="1504925" y="0"/>
                  <a:pt x="1477836" y="0"/>
                </a:cubicBezTo>
                <a:lnTo>
                  <a:pt x="205781" y="10"/>
                </a:lnTo>
                <a:cubicBezTo>
                  <a:pt x="178693" y="10"/>
                  <a:pt x="152888" y="11550"/>
                  <a:pt x="134828" y="31739"/>
                </a:cubicBezTo>
                <a:lnTo>
                  <a:pt x="24247" y="155355"/>
                </a:lnTo>
                <a:cubicBezTo>
                  <a:pt x="8634" y="172808"/>
                  <a:pt x="1" y="195404"/>
                  <a:pt x="0" y="218821"/>
                </a:cubicBezTo>
                <a:lnTo>
                  <a:pt x="0" y="679131"/>
                </a:lnTo>
                <a:cubicBezTo>
                  <a:pt x="0" y="702550"/>
                  <a:pt x="8633" y="725148"/>
                  <a:pt x="24247" y="742603"/>
                </a:cubicBezTo>
                <a:lnTo>
                  <a:pt x="134824" y="866215"/>
                </a:lnTo>
                <a:cubicBezTo>
                  <a:pt x="152885" y="886404"/>
                  <a:pt x="178690" y="897943"/>
                  <a:pt x="205778" y="897943"/>
                </a:cubicBezTo>
                <a:lnTo>
                  <a:pt x="1477834" y="897934"/>
                </a:lnTo>
                <a:cubicBezTo>
                  <a:pt x="1504922" y="897934"/>
                  <a:pt x="1530727" y="886395"/>
                  <a:pt x="1548786" y="866206"/>
                </a:cubicBezTo>
                <a:lnTo>
                  <a:pt x="1659368" y="742590"/>
                </a:lnTo>
                <a:cubicBezTo>
                  <a:pt x="1674982" y="725136"/>
                  <a:pt x="1683615" y="702538"/>
                  <a:pt x="1683614" y="679118"/>
                </a:cubicBezTo>
                <a:lnTo>
                  <a:pt x="1683614" y="218812"/>
                </a:lnTo>
                <a:cubicBezTo>
                  <a:pt x="1683615" y="195393"/>
                  <a:pt x="1674983" y="172796"/>
                  <a:pt x="1659369" y="155341"/>
                </a:cubicBezTo>
                <a:close/>
              </a:path>
            </a:pathLst>
          </a:custGeom>
          <a:blipFill>
            <a:blip r:embed="rId2"/>
            <a:stretch>
              <a:fillRect t="-5186" b="-280"/>
            </a:stretch>
          </a:blipFill>
        </p:spPr>
      </p:sp>
    </p:spTree>
    <p:extLst>
      <p:ext uri="{BB962C8B-B14F-4D97-AF65-F5344CB8AC3E}">
        <p14:creationId xmlns:p14="http://schemas.microsoft.com/office/powerpoint/2010/main" val="193465492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2C727-9542-2E32-BF7D-BB1433CBB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0F03D0A-B486-00E7-7B89-594E4E9743B4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35AE33F-5363-C521-65C6-1A4A185F75B0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F05C948D-19E0-2585-73D0-878ED30FB41C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42CA2E9B-8FF9-2181-DF16-5D2E47AE2FA8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4B3F050-ECD3-A02E-A054-8AA8C29A1913}"/>
              </a:ext>
            </a:extLst>
          </p:cNvPr>
          <p:cNvGrpSpPr/>
          <p:nvPr/>
        </p:nvGrpSpPr>
        <p:grpSpPr>
          <a:xfrm>
            <a:off x="9144000" y="9049411"/>
            <a:ext cx="7696200" cy="1135168"/>
            <a:chOff x="9898720" y="8419240"/>
            <a:chExt cx="7696200" cy="1135168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2F1371F-3148-B39B-81B6-462E0AD97534}"/>
                </a:ext>
              </a:extLst>
            </p:cNvPr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2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7275BF9-9047-BFA7-9929-015131B67150}"/>
                </a:ext>
              </a:extLst>
            </p:cNvPr>
            <p:cNvSpPr txBox="1"/>
            <p:nvPr/>
          </p:nvSpPr>
          <p:spPr>
            <a:xfrm>
              <a:off x="9898720" y="8858833"/>
              <a:ext cx="7696200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Malefícos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dos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ultraprocessados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</a:t>
              </a:r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564F894-E1BA-D6E4-0D41-A8C590193A60}"/>
              </a:ext>
            </a:extLst>
          </p:cNvPr>
          <p:cNvGrpSpPr/>
          <p:nvPr/>
        </p:nvGrpSpPr>
        <p:grpSpPr>
          <a:xfrm>
            <a:off x="9144000" y="6425089"/>
            <a:ext cx="13303908" cy="2833211"/>
            <a:chOff x="9144000" y="7143885"/>
            <a:chExt cx="13303908" cy="2833211"/>
          </a:xfrm>
        </p:grpSpPr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AAAE782-9DD4-D408-8354-671BABC413CD}"/>
                </a:ext>
              </a:extLst>
            </p:cNvPr>
            <p:cNvSpPr txBox="1"/>
            <p:nvPr/>
          </p:nvSpPr>
          <p:spPr>
            <a:xfrm>
              <a:off x="9164782" y="7143885"/>
              <a:ext cx="9874908" cy="18797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ALIMENTOS </a:t>
              </a:r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CBBC9872-12BF-8405-C489-4854BD364E9C}"/>
                </a:ext>
              </a:extLst>
            </p:cNvPr>
            <p:cNvSpPr txBox="1"/>
            <p:nvPr/>
          </p:nvSpPr>
          <p:spPr>
            <a:xfrm>
              <a:off x="9144000" y="8070164"/>
              <a:ext cx="13303908" cy="19069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ULTRAPROCESSADOS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116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58EB9-5E3B-CDF4-7C16-A6504CEA1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7F02C01-B8B2-17D7-2487-8E46E5BDFF41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0037262-444C-64AF-F764-89472D3DE3E4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A8770614-DE54-1597-77EE-073A8171DBCA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EDE8FCB-EB07-6EC8-B685-AE18CB48C147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768563C0-384D-4A80-45B6-F4AF0B94835D}"/>
              </a:ext>
            </a:extLst>
          </p:cNvPr>
          <p:cNvSpPr txBox="1"/>
          <p:nvPr/>
        </p:nvSpPr>
        <p:spPr>
          <a:xfrm>
            <a:off x="609599" y="190500"/>
            <a:ext cx="9736397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Riscos dos alimentos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ultraprocessados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733DB484-71CE-939B-A2CD-171959C71757}"/>
              </a:ext>
            </a:extLst>
          </p:cNvPr>
          <p:cNvGrpSpPr/>
          <p:nvPr/>
        </p:nvGrpSpPr>
        <p:grpSpPr>
          <a:xfrm>
            <a:off x="834255" y="2781300"/>
            <a:ext cx="8385945" cy="1938992"/>
            <a:chOff x="834255" y="2816145"/>
            <a:chExt cx="8385945" cy="1938992"/>
          </a:xfrm>
        </p:grpSpPr>
        <p:sp>
          <p:nvSpPr>
            <p:cNvPr id="18" name="TextBox 20">
              <a:extLst>
                <a:ext uri="{FF2B5EF4-FFF2-40B4-BE49-F238E27FC236}">
                  <a16:creationId xmlns:a16="http://schemas.microsoft.com/office/drawing/2014/main" id="{9D8A4B0A-A576-38E8-7576-A7A56E8B24CA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Apesar de serem práticos e saborosos, os alimentos ultraprocessados trazem diversos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prejuízos à saúde</a:t>
              </a:r>
              <a:r>
                <a:rPr lang="pt-BR" sz="3000" b="1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quando consumidos com frequência. Entre os principais malefícios estão:</a:t>
              </a:r>
            </a:p>
          </p:txBody>
        </p:sp>
        <p:sp>
          <p:nvSpPr>
            <p:cNvPr id="19" name="Retângulo 18">
              <a:extLst>
                <a:ext uri="{FF2B5EF4-FFF2-40B4-BE49-F238E27FC236}">
                  <a16:creationId xmlns:a16="http://schemas.microsoft.com/office/drawing/2014/main" id="{64B9FF26-8997-5443-5FCB-ECF064F9DBBF}"/>
                </a:ext>
              </a:extLst>
            </p:cNvPr>
            <p:cNvSpPr/>
            <p:nvPr/>
          </p:nvSpPr>
          <p:spPr>
            <a:xfrm>
              <a:off x="834255" y="2914401"/>
              <a:ext cx="45719" cy="176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0" name="TextBox 20">
            <a:extLst>
              <a:ext uri="{FF2B5EF4-FFF2-40B4-BE49-F238E27FC236}">
                <a16:creationId xmlns:a16="http://schemas.microsoft.com/office/drawing/2014/main" id="{ED66C577-C55D-1406-E695-10F841564B85}"/>
              </a:ext>
            </a:extLst>
          </p:cNvPr>
          <p:cNvSpPr txBox="1"/>
          <p:nvPr/>
        </p:nvSpPr>
        <p:spPr>
          <a:xfrm>
            <a:off x="1108719" y="4914900"/>
            <a:ext cx="8252011" cy="40318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Excesso de açúcar, gordura e sal.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Baixo valor nutricional.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Aumento do risco de obesidade.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Maior chance de desenvolver doenças como diabetes e hipertensão.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Prejuízos à saúde do coração e ao bem-estar geral.</a:t>
            </a:r>
          </a:p>
        </p:txBody>
      </p:sp>
      <p:sp>
        <p:nvSpPr>
          <p:cNvPr id="24" name="Freeform 3">
            <a:extLst>
              <a:ext uri="{FF2B5EF4-FFF2-40B4-BE49-F238E27FC236}">
                <a16:creationId xmlns:a16="http://schemas.microsoft.com/office/drawing/2014/main" id="{0D8F76A6-615C-E5BC-FD99-579EC89652BD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r="-29731"/>
            </a:stretch>
          </a:blipFill>
        </p:spPr>
      </p:sp>
    </p:spTree>
    <p:extLst>
      <p:ext uri="{BB962C8B-B14F-4D97-AF65-F5344CB8AC3E}">
        <p14:creationId xmlns:p14="http://schemas.microsoft.com/office/powerpoint/2010/main" val="1390600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35268-1BB3-646E-CB54-8016D6061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54E2E86-2AB5-FD21-F03A-087FCAEA31E2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5738477-BDB0-106C-3B2E-75602B9C5420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8CC666B3-D3C0-3970-DC93-3FB1287E29CE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293FF62-D1E9-8383-0578-532E6DECBCBD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6" name="Agrupar 5">
            <a:extLst>
              <a:ext uri="{FF2B5EF4-FFF2-40B4-BE49-F238E27FC236}">
                <a16:creationId xmlns:a16="http://schemas.microsoft.com/office/drawing/2014/main" id="{653DBD2F-E281-D0CA-E45E-06A57D6F469E}"/>
              </a:ext>
            </a:extLst>
          </p:cNvPr>
          <p:cNvGrpSpPr/>
          <p:nvPr/>
        </p:nvGrpSpPr>
        <p:grpSpPr>
          <a:xfrm>
            <a:off x="9144000" y="9072063"/>
            <a:ext cx="7391400" cy="1112516"/>
            <a:chOff x="9144000" y="9072063"/>
            <a:chExt cx="7391400" cy="1112516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B066DF21-86D3-2AFD-00F7-CF9C290242FE}"/>
                </a:ext>
              </a:extLst>
            </p:cNvPr>
            <p:cNvSpPr txBox="1"/>
            <p:nvPr/>
          </p:nvSpPr>
          <p:spPr>
            <a:xfrm>
              <a:off x="9296400" y="9072063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3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D9DA44A8-7499-6D31-5D66-98C82B081658}"/>
                </a:ext>
              </a:extLst>
            </p:cNvPr>
            <p:cNvSpPr txBox="1"/>
            <p:nvPr/>
          </p:nvSpPr>
          <p:spPr>
            <a:xfrm>
              <a:off x="9144000" y="9489004"/>
              <a:ext cx="7391400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Como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fazer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boas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escolhas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? </a:t>
              </a:r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B52371CF-9BD8-FDB4-B07A-0483FAA535AB}"/>
              </a:ext>
            </a:extLst>
          </p:cNvPr>
          <p:cNvGrpSpPr/>
          <p:nvPr/>
        </p:nvGrpSpPr>
        <p:grpSpPr>
          <a:xfrm>
            <a:off x="9144000" y="6425089"/>
            <a:ext cx="13303908" cy="2833211"/>
            <a:chOff x="9144000" y="7143885"/>
            <a:chExt cx="13303908" cy="2833211"/>
          </a:xfrm>
        </p:grpSpPr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099E719E-67F7-78B4-108E-7E1BE6FBA7E8}"/>
                </a:ext>
              </a:extLst>
            </p:cNvPr>
            <p:cNvSpPr txBox="1"/>
            <p:nvPr/>
          </p:nvSpPr>
          <p:spPr>
            <a:xfrm>
              <a:off x="9164782" y="7143885"/>
              <a:ext cx="9874908" cy="18797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ALIMENTOS </a:t>
              </a:r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0A7793EF-C05C-6032-4F6A-4588CE10038F}"/>
                </a:ext>
              </a:extLst>
            </p:cNvPr>
            <p:cNvSpPr txBox="1"/>
            <p:nvPr/>
          </p:nvSpPr>
          <p:spPr>
            <a:xfrm>
              <a:off x="9144000" y="8070164"/>
              <a:ext cx="13303908" cy="19069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7039"/>
                </a:lnSpc>
              </a:pPr>
              <a:r>
                <a:rPr lang="en-US" sz="7200" dirty="0">
                  <a:solidFill>
                    <a:srgbClr val="03989E"/>
                  </a:solidFill>
                  <a:latin typeface="Fira Sans Heavy" panose="020B0604020202020204" charset="0"/>
                </a:rPr>
                <a:t>ULTRAPROCESSADOS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384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5D8CC-E7C2-01BE-9B77-7D4766CB1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FAE75F7-A0D0-BE13-64D2-CB78F8CA6C4E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E1A5DCE-30EF-0DAB-6216-3120A0237934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14C81C81-706B-6DD5-2C4C-66D534AA5EAB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332A3E6-A8D4-C276-1364-6D044CEA42FD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90FB80DF-FACE-9CAE-B4B5-03FA26225D1B}"/>
              </a:ext>
            </a:extLst>
          </p:cNvPr>
          <p:cNvSpPr txBox="1"/>
          <p:nvPr/>
        </p:nvSpPr>
        <p:spPr>
          <a:xfrm>
            <a:off x="609599" y="190500"/>
            <a:ext cx="9736397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Como boas </a:t>
            </a:r>
          </a:p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escolhas</a:t>
            </a: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?</a:t>
            </a: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095C34B6-8F1E-8F42-ED74-6C26F20FFD6E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887" r="-14887"/>
            </a:stretch>
          </a:blipFill>
        </p:spPr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86B9B1E4-CBC4-65AB-3ABE-6DCBA4C89C05}"/>
              </a:ext>
            </a:extLst>
          </p:cNvPr>
          <p:cNvGrpSpPr/>
          <p:nvPr/>
        </p:nvGrpSpPr>
        <p:grpSpPr>
          <a:xfrm>
            <a:off x="834255" y="2781300"/>
            <a:ext cx="8385945" cy="4247317"/>
            <a:chOff x="834255" y="2816145"/>
            <a:chExt cx="8385945" cy="4247317"/>
          </a:xfrm>
        </p:grpSpPr>
        <p:sp>
          <p:nvSpPr>
            <p:cNvPr id="18" name="TextBox 20">
              <a:extLst>
                <a:ext uri="{FF2B5EF4-FFF2-40B4-BE49-F238E27FC236}">
                  <a16:creationId xmlns:a16="http://schemas.microsoft.com/office/drawing/2014/main" id="{9C4D466E-9DFD-B83B-FDF9-E3C09ABB7914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42473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Fazer escolhas melhores na alimentação significa optar por alimentos que contribuem para a saúde e o bom funcionamento do corpo. É importante reduzir o consumo de alimentos ultraprocessados e processados, dando prioridade aos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alimentos in natura ou minimamente processados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que preservam mais nutrientes e ajudam a manter uma alimentação mais equilibrada no dia a dia.</a:t>
              </a:r>
            </a:p>
          </p:txBody>
        </p:sp>
        <p:sp>
          <p:nvSpPr>
            <p:cNvPr id="19" name="Retângulo 18">
              <a:extLst>
                <a:ext uri="{FF2B5EF4-FFF2-40B4-BE49-F238E27FC236}">
                  <a16:creationId xmlns:a16="http://schemas.microsoft.com/office/drawing/2014/main" id="{C70B5803-542B-C5D9-D121-D1A1CE9F3C3B}"/>
                </a:ext>
              </a:extLst>
            </p:cNvPr>
            <p:cNvSpPr/>
            <p:nvPr/>
          </p:nvSpPr>
          <p:spPr>
            <a:xfrm>
              <a:off x="834255" y="2914401"/>
              <a:ext cx="45719" cy="40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val="2929923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22802</TotalTime>
  <Words>415</Words>
  <Application>Microsoft Office PowerPoint</Application>
  <PresentationFormat>Personalizar</PresentationFormat>
  <Paragraphs>52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3" baseType="lpstr">
      <vt:lpstr>Fira Sans Bold</vt:lpstr>
      <vt:lpstr>Fira Sans Light</vt:lpstr>
      <vt:lpstr>Roboto</vt:lpstr>
      <vt:lpstr>Fira Sans Heavy</vt:lpstr>
      <vt:lpstr>Roboto Light</vt:lpstr>
      <vt:lpstr>Courier New</vt:lpstr>
      <vt:lpstr>Calibri</vt:lpstr>
      <vt:lpstr>Fira Sans Medium</vt:lpstr>
      <vt:lpstr>Arial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Alimentos ultraprocessados EFEC</dc:title>
  <dc:creator>Educação Física, Esporte e Corpo</dc:creator>
  <cp:lastModifiedBy>SEEMG</cp:lastModifiedBy>
  <cp:revision>99</cp:revision>
  <dcterms:created xsi:type="dcterms:W3CDTF">2006-08-16T00:00:00Z</dcterms:created>
  <dcterms:modified xsi:type="dcterms:W3CDTF">2026-01-04T11:51:40Z</dcterms:modified>
  <dc:identifier>DAF0dJ-zOvY</dc:identifier>
</cp:coreProperties>
</file>