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651" r:id="rId3"/>
    <p:sldId id="258" r:id="rId4"/>
    <p:sldId id="275" r:id="rId5"/>
    <p:sldId id="341" r:id="rId6"/>
    <p:sldId id="291" r:id="rId7"/>
    <p:sldId id="446" r:id="rId8"/>
    <p:sldId id="282" r:id="rId9"/>
    <p:sldId id="340" r:id="rId10"/>
    <p:sldId id="281" r:id="rId11"/>
    <p:sldId id="285" r:id="rId12"/>
    <p:sldId id="343" r:id="rId13"/>
    <p:sldId id="312" r:id="rId14"/>
    <p:sldId id="344" r:id="rId15"/>
    <p:sldId id="314" r:id="rId16"/>
    <p:sldId id="286" r:id="rId17"/>
    <p:sldId id="292" r:id="rId18"/>
    <p:sldId id="289" r:id="rId19"/>
    <p:sldId id="655" r:id="rId20"/>
    <p:sldId id="656" r:id="rId21"/>
    <p:sldId id="342" r:id="rId22"/>
    <p:sldId id="307" r:id="rId23"/>
    <p:sldId id="345" r:id="rId24"/>
    <p:sldId id="317" r:id="rId25"/>
    <p:sldId id="319" r:id="rId26"/>
    <p:sldId id="448" r:id="rId27"/>
    <p:sldId id="449" r:id="rId28"/>
    <p:sldId id="348" r:id="rId29"/>
    <p:sldId id="321" r:id="rId30"/>
    <p:sldId id="349" r:id="rId31"/>
    <p:sldId id="325" r:id="rId32"/>
    <p:sldId id="347" r:id="rId33"/>
    <p:sldId id="447" r:id="rId34"/>
    <p:sldId id="350" r:id="rId35"/>
    <p:sldId id="450" r:id="rId36"/>
    <p:sldId id="354" r:id="rId37"/>
    <p:sldId id="451" r:id="rId38"/>
    <p:sldId id="677" r:id="rId39"/>
    <p:sldId id="363" r:id="rId40"/>
    <p:sldId id="405" r:id="rId41"/>
    <p:sldId id="406" r:id="rId42"/>
    <p:sldId id="452" r:id="rId43"/>
    <p:sldId id="453" r:id="rId44"/>
    <p:sldId id="456" r:id="rId45"/>
    <p:sldId id="652" r:id="rId46"/>
    <p:sldId id="648" r:id="rId47"/>
    <p:sldId id="351" r:id="rId48"/>
  </p:sldIdLst>
  <p:sldSz cx="18288000" cy="10287000"/>
  <p:notesSz cx="6858000" cy="9144000"/>
  <p:embeddedFontLst>
    <p:embeddedFont>
      <p:font typeface="Book Antiqua" panose="02040602050305030304" pitchFamily="18" charset="0"/>
      <p:regular r:id="rId49"/>
      <p:bold r:id="rId50"/>
      <p:italic r:id="rId51"/>
      <p:boldItalic r:id="rId52"/>
    </p:embeddedFont>
    <p:embeddedFont>
      <p:font typeface="Fira Sans Bold" panose="020B0604020202020204" charset="0"/>
      <p:regular r:id="rId53"/>
    </p:embeddedFont>
    <p:embeddedFont>
      <p:font typeface="Fira Sans Heavy" panose="020B0604020202020204" charset="0"/>
      <p:regular r:id="rId54"/>
    </p:embeddedFont>
    <p:embeddedFont>
      <p:font typeface="Fira Sans Light" panose="020B0403050000020004" pitchFamily="34" charset="0"/>
      <p:regular r:id="rId55"/>
      <p:italic r:id="rId56"/>
    </p:embeddedFont>
    <p:embeddedFont>
      <p:font typeface="Fira Sans Medium" panose="020B0603050000020004" pitchFamily="34" charset="0"/>
      <p:regular r:id="rId57"/>
      <p:italic r:id="rId58"/>
    </p:embeddedFont>
    <p:embeddedFont>
      <p:font typeface="Roboto" panose="02000000000000000000" pitchFamily="2" charset="0"/>
      <p:regular r:id="rId59"/>
      <p:bold r:id="rId60"/>
      <p:italic r:id="rId61"/>
      <p:boldItalic r:id="rId62"/>
    </p:embeddedFont>
    <p:embeddedFont>
      <p:font typeface="Roboto Light" panose="02000000000000000000" pitchFamily="2" charset="0"/>
      <p:regular r:id="rId63"/>
      <p: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988"/>
    <a:srgbClr val="B7BBC2"/>
    <a:srgbClr val="00A181"/>
    <a:srgbClr val="004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93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font" Target="fonts/font15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5.xml"/><Relationship Id="rId5" Type="http://schemas.openxmlformats.org/officeDocument/2006/relationships/slide" Target="slide40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249221"/>
            <a:ext cx="4662537" cy="4037779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00190" y="5235798"/>
            <a:ext cx="2131079" cy="1845524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514879" y="0"/>
            <a:ext cx="3564449" cy="3086830"/>
            <a:chOff x="0" y="0"/>
            <a:chExt cx="3619627" cy="313461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9930489" y="6614338"/>
            <a:ext cx="10202605" cy="20768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13000" dirty="0">
                <a:solidFill>
                  <a:srgbClr val="03989E"/>
                </a:solidFill>
                <a:latin typeface="Fira Sans Heavy" panose="020B0604020202020204" charset="0"/>
              </a:rPr>
              <a:t>PETECA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066741" y="8267700"/>
            <a:ext cx="10202605" cy="589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2800" dirty="0" err="1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Não</a:t>
            </a:r>
            <a:r>
              <a:rPr lang="en-US" sz="2800" dirty="0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 é </a:t>
            </a:r>
            <a:r>
              <a:rPr lang="en-US" sz="2800" dirty="0" err="1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apenas</a:t>
            </a:r>
            <a:r>
              <a:rPr lang="en-US" sz="2800" dirty="0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uma</a:t>
            </a:r>
            <a:r>
              <a:rPr lang="en-US" sz="2800" dirty="0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brincadeira</a:t>
            </a:r>
            <a:endParaRPr lang="en-US" sz="2800" dirty="0">
              <a:solidFill>
                <a:srgbClr val="000000"/>
              </a:solidFill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449340" y="3086830"/>
            <a:ext cx="2131079" cy="1845524"/>
            <a:chOff x="0" y="0"/>
            <a:chExt cx="3619627" cy="313461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sp>
        <p:nvSpPr>
          <p:cNvPr id="15" name="Freeform 11">
            <a:extLst>
              <a:ext uri="{FF2B5EF4-FFF2-40B4-BE49-F238E27FC236}">
                <a16:creationId xmlns:a16="http://schemas.microsoft.com/office/drawing/2014/main" id="{D223846C-19A1-F707-19E2-06B458E76CDB}"/>
              </a:ext>
            </a:extLst>
          </p:cNvPr>
          <p:cNvSpPr/>
          <p:nvPr/>
        </p:nvSpPr>
        <p:spPr>
          <a:xfrm>
            <a:off x="2310486" y="1462392"/>
            <a:ext cx="8445764" cy="7313651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47369" t="-630" b="-9987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9611927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Objetivo do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jogo</a:t>
            </a:r>
          </a:p>
        </p:txBody>
      </p:sp>
    </p:spTree>
    <p:extLst>
      <p:ext uri="{BB962C8B-B14F-4D97-AF65-F5344CB8AC3E}">
        <p14:creationId xmlns:p14="http://schemas.microsoft.com/office/powerpoint/2010/main" val="203641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Objetivo do 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jogo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2862322"/>
            <a:chOff x="834255" y="2816145"/>
            <a:chExt cx="8385945" cy="286232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8623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jogo consiste em dois ou mais participantes, utilizando-se as mãos, para fazer a peteca passar sobre a rede de modo a que a mesma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toque no chão dentro da quadra adversária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ao mesmo tempo em que se evita que os adversários consigam fazer o mesmo.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270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Freeform 3">
            <a:extLst>
              <a:ext uri="{FF2B5EF4-FFF2-40B4-BE49-F238E27FC236}">
                <a16:creationId xmlns:a16="http://schemas.microsoft.com/office/drawing/2014/main" id="{F2C43EE2-4378-5384-1122-92E4F8C72A93}"/>
              </a:ext>
            </a:extLst>
          </p:cNvPr>
          <p:cNvSpPr/>
          <p:nvPr/>
        </p:nvSpPr>
        <p:spPr>
          <a:xfrm>
            <a:off x="10352924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730" r="-7730"/>
            </a:stretch>
          </a:blipFill>
        </p:spPr>
      </p:sp>
    </p:spTree>
    <p:extLst>
      <p:ext uri="{BB962C8B-B14F-4D97-AF65-F5344CB8AC3E}">
        <p14:creationId xmlns:p14="http://schemas.microsoft.com/office/powerpoint/2010/main" val="840671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9005992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Número de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jogadores</a:t>
            </a:r>
          </a:p>
        </p:txBody>
      </p:sp>
    </p:spTree>
    <p:extLst>
      <p:ext uri="{BB962C8B-B14F-4D97-AF65-F5344CB8AC3E}">
        <p14:creationId xmlns:p14="http://schemas.microsoft.com/office/powerpoint/2010/main" val="287997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Número de 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jogadores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015663"/>
            <a:chOff x="834255" y="2816145"/>
            <a:chExt cx="8385945" cy="1015663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Os jogos podem ser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um jogador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ou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duplas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nos moldes de uma partida de tênis.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82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74D198B9-E322-67AA-A1E4-57E83AB804D9}"/>
              </a:ext>
            </a:extLst>
          </p:cNvPr>
          <p:cNvGrpSpPr/>
          <p:nvPr/>
        </p:nvGrpSpPr>
        <p:grpSpPr>
          <a:xfrm>
            <a:off x="834255" y="4410551"/>
            <a:ext cx="8385945" cy="1015663"/>
            <a:chOff x="834255" y="2816145"/>
            <a:chExt cx="8385945" cy="1015663"/>
          </a:xfrm>
        </p:grpSpPr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5A047B94-4A84-01D7-1B3E-DAD1BB7230CE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jogo de duplas pode conter até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três atletas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sendo dois jogares titulares e um reserva.</a:t>
              </a: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DDE056AF-FEFA-5CEA-416C-F66D375E751B}"/>
                </a:ext>
              </a:extLst>
            </p:cNvPr>
            <p:cNvSpPr/>
            <p:nvPr/>
          </p:nvSpPr>
          <p:spPr>
            <a:xfrm>
              <a:off x="834255" y="2914401"/>
              <a:ext cx="45719" cy="82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1" name="Freeform 3">
            <a:extLst>
              <a:ext uri="{FF2B5EF4-FFF2-40B4-BE49-F238E27FC236}">
                <a16:creationId xmlns:a16="http://schemas.microsoft.com/office/drawing/2014/main" id="{F8C6EE77-FB3D-1F97-D7CF-13E0A24AC26D}"/>
              </a:ext>
            </a:extLst>
          </p:cNvPr>
          <p:cNvSpPr/>
          <p:nvPr/>
        </p:nvSpPr>
        <p:spPr>
          <a:xfrm>
            <a:off x="10345997" y="2130586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730" r="-7730"/>
            </a:stretch>
          </a:blipFill>
        </p:spPr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38227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1131752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Substituições</a:t>
            </a:r>
          </a:p>
        </p:txBody>
      </p:sp>
    </p:spTree>
    <p:extLst>
      <p:ext uri="{BB962C8B-B14F-4D97-AF65-F5344CB8AC3E}">
        <p14:creationId xmlns:p14="http://schemas.microsoft.com/office/powerpoint/2010/main" val="390140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Substituições na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peteca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938992"/>
            <a:chOff x="834255" y="2816145"/>
            <a:chExt cx="8385945" cy="193899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Durante a partida, se a equipe for composta por um trio, é permitido 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troca ilimitada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entre os seus três atletas, desde que a peteca esteja fora de jogo.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72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Freeform 3">
            <a:extLst>
              <a:ext uri="{FF2B5EF4-FFF2-40B4-BE49-F238E27FC236}">
                <a16:creationId xmlns:a16="http://schemas.microsoft.com/office/drawing/2014/main" id="{444B1DDD-96A0-FC7D-64BF-101868ED43C9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4124" r="-34428"/>
            </a:stretch>
          </a:blipFill>
        </p:spPr>
      </p:sp>
    </p:spTree>
    <p:extLst>
      <p:ext uri="{BB962C8B-B14F-4D97-AF65-F5344CB8AC3E}">
        <p14:creationId xmlns:p14="http://schemas.microsoft.com/office/powerpoint/2010/main" val="70927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8587607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Quadra de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jogo</a:t>
            </a:r>
          </a:p>
        </p:txBody>
      </p:sp>
    </p:spTree>
    <p:extLst>
      <p:ext uri="{BB962C8B-B14F-4D97-AF65-F5344CB8AC3E}">
        <p14:creationId xmlns:p14="http://schemas.microsoft.com/office/powerpoint/2010/main" val="40725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Quadra de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jogo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2169825"/>
            <a:chOff x="834255" y="2816145"/>
            <a:chExt cx="8385945" cy="2169825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1698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quadra tem 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dimensão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de 15 metros</a:t>
              </a:r>
              <a:r>
                <a:rPr lang="pt-BR" sz="3000" b="1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por 7,50 metros para o jogo de duplas. 15 metros por 5,50 metros para o jogo individual. </a:t>
              </a:r>
            </a:p>
            <a:p>
              <a:pPr defTabSz="1371600">
                <a:spcBef>
                  <a:spcPts val="1800"/>
                </a:spcBef>
                <a:defRPr/>
              </a:pPr>
              <a:endParaRPr lang="pt-BR" sz="3000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endParaRP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2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B77C70AA-C460-90FC-03E0-126C15FEB210}"/>
              </a:ext>
            </a:extLst>
          </p:cNvPr>
          <p:cNvSpPr/>
          <p:nvPr/>
        </p:nvSpPr>
        <p:spPr>
          <a:xfrm>
            <a:off x="10345997" y="2137428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25618" r="-25618"/>
            </a:stretch>
          </a:blipFill>
        </p:spPr>
      </p:sp>
    </p:spTree>
    <p:extLst>
      <p:ext uri="{BB962C8B-B14F-4D97-AF65-F5344CB8AC3E}">
        <p14:creationId xmlns:p14="http://schemas.microsoft.com/office/powerpoint/2010/main" val="1468560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850135" y="328016"/>
            <a:ext cx="8587730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DIMENSÕES DA QUADRA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9223D96C-7520-0745-AEE3-766BBF97B9E2}"/>
              </a:ext>
            </a:extLst>
          </p:cNvPr>
          <p:cNvGrpSpPr/>
          <p:nvPr/>
        </p:nvGrpSpPr>
        <p:grpSpPr>
          <a:xfrm>
            <a:off x="2895600" y="3473798"/>
            <a:ext cx="12340232" cy="5972506"/>
            <a:chOff x="2895600" y="3473798"/>
            <a:chExt cx="12340232" cy="5972506"/>
          </a:xfrm>
        </p:grpSpPr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DDF6523B-0323-A84E-B020-1BCE56AFAF7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36" t="45300" r="54567" b="29549"/>
            <a:stretch/>
          </p:blipFill>
          <p:spPr bwMode="auto">
            <a:xfrm>
              <a:off x="4283691" y="3473798"/>
              <a:ext cx="9720618" cy="5035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478">
              <a:extLst>
                <a:ext uri="{FF2B5EF4-FFF2-40B4-BE49-F238E27FC236}">
                  <a16:creationId xmlns:a16="http://schemas.microsoft.com/office/drawing/2014/main" id="{E30CB730-2E42-2B91-B642-BA2533D1D4BC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13921654" y="3596426"/>
              <a:ext cx="1314178" cy="4716000"/>
              <a:chOff x="1099" y="473"/>
              <a:chExt cx="695" cy="1995"/>
            </a:xfrm>
          </p:grpSpPr>
          <p:sp>
            <p:nvSpPr>
              <p:cNvPr id="8" name="Line 472">
                <a:extLst>
                  <a:ext uri="{FF2B5EF4-FFF2-40B4-BE49-F238E27FC236}">
                    <a16:creationId xmlns:a16="http://schemas.microsoft.com/office/drawing/2014/main" id="{8E4A8CEC-740C-D74E-02A0-3657824D9C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660" y="1471"/>
                <a:ext cx="19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" name="Line 473">
                <a:extLst>
                  <a:ext uri="{FF2B5EF4-FFF2-40B4-BE49-F238E27FC236}">
                    <a16:creationId xmlns:a16="http://schemas.microsoft.com/office/drawing/2014/main" id="{02D18AF8-8CC5-C25C-D01F-A01907D3B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1726" y="405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1" name="Line 474">
                <a:extLst>
                  <a:ext uri="{FF2B5EF4-FFF2-40B4-BE49-F238E27FC236}">
                    <a16:creationId xmlns:a16="http://schemas.microsoft.com/office/drawing/2014/main" id="{9DA5D0CF-B861-8A7F-3A65-59D4B9AC0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1726" y="2400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2" name="Text Box 475">
                <a:extLst>
                  <a:ext uri="{FF2B5EF4-FFF2-40B4-BE49-F238E27FC236}">
                    <a16:creationId xmlns:a16="http://schemas.microsoft.com/office/drawing/2014/main" id="{F9C318D0-0699-D5F4-24DA-4C874C8EF6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>
                <a:off x="1099" y="1381"/>
                <a:ext cx="487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t-BR" sz="2400" b="1" dirty="0">
                    <a:latin typeface="Book Antiqua" panose="02040602050305030304" pitchFamily="18" charset="0"/>
                  </a:rPr>
                  <a:t>7,5 m</a:t>
                </a:r>
              </a:p>
            </p:txBody>
          </p:sp>
        </p:grpSp>
        <p:sp>
          <p:nvSpPr>
            <p:cNvPr id="14" name="Line 472">
              <a:extLst>
                <a:ext uri="{FF2B5EF4-FFF2-40B4-BE49-F238E27FC236}">
                  <a16:creationId xmlns:a16="http://schemas.microsoft.com/office/drawing/2014/main" id="{80A35B58-5EF7-5E8B-C53C-47AA23FBBC4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281789" y="5957385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Line 473">
              <a:extLst>
                <a:ext uri="{FF2B5EF4-FFF2-40B4-BE49-F238E27FC236}">
                  <a16:creationId xmlns:a16="http://schemas.microsoft.com/office/drawing/2014/main" id="{442B6E53-6D5B-6C7A-8D74-1C53D4C91AF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4125816" y="4113445"/>
              <a:ext cx="0" cy="257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28" name="Line 474">
              <a:extLst>
                <a:ext uri="{FF2B5EF4-FFF2-40B4-BE49-F238E27FC236}">
                  <a16:creationId xmlns:a16="http://schemas.microsoft.com/office/drawing/2014/main" id="{6CBB488F-ACBF-7D5C-7375-F217BE61C3D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4125816" y="7542445"/>
              <a:ext cx="0" cy="257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 Box 475">
              <a:extLst>
                <a:ext uri="{FF2B5EF4-FFF2-40B4-BE49-F238E27FC236}">
                  <a16:creationId xmlns:a16="http://schemas.microsoft.com/office/drawing/2014/main" id="{D5B71163-318D-A51A-9BA3-F155EA9C8B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5600" y="5802694"/>
              <a:ext cx="1074034" cy="462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sz="2400" b="1" dirty="0">
                  <a:latin typeface="Book Antiqua" panose="02040602050305030304" pitchFamily="18" charset="0"/>
                </a:rPr>
                <a:t>5,50 m</a:t>
              </a:r>
            </a:p>
          </p:txBody>
        </p:sp>
        <p:grpSp>
          <p:nvGrpSpPr>
            <p:cNvPr id="30" name="Group 478">
              <a:extLst>
                <a:ext uri="{FF2B5EF4-FFF2-40B4-BE49-F238E27FC236}">
                  <a16:creationId xmlns:a16="http://schemas.microsoft.com/office/drawing/2014/main" id="{4F345837-ECAE-F006-492D-EAFF139D014E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8624017" y="4181066"/>
              <a:ext cx="1026477" cy="9504000"/>
              <a:chOff x="1257" y="473"/>
              <a:chExt cx="537" cy="1995"/>
            </a:xfrm>
          </p:grpSpPr>
          <p:sp>
            <p:nvSpPr>
              <p:cNvPr id="31" name="Line 472">
                <a:extLst>
                  <a:ext uri="{FF2B5EF4-FFF2-40B4-BE49-F238E27FC236}">
                    <a16:creationId xmlns:a16="http://schemas.microsoft.com/office/drawing/2014/main" id="{EAB93671-C15B-EEE9-45BD-C0F69C7786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660" y="1471"/>
                <a:ext cx="19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2" name="Line 473">
                <a:extLst>
                  <a:ext uri="{FF2B5EF4-FFF2-40B4-BE49-F238E27FC236}">
                    <a16:creationId xmlns:a16="http://schemas.microsoft.com/office/drawing/2014/main" id="{4D77C647-C7B4-941E-A9EE-DC461F4A1B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1726" y="405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3" name="Line 474">
                <a:extLst>
                  <a:ext uri="{FF2B5EF4-FFF2-40B4-BE49-F238E27FC236}">
                    <a16:creationId xmlns:a16="http://schemas.microsoft.com/office/drawing/2014/main" id="{479DABB1-51DA-1EE3-37DB-A9DC2A21E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1726" y="2400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34" name="Text Box 475">
                <a:extLst>
                  <a:ext uri="{FF2B5EF4-FFF2-40B4-BE49-F238E27FC236}">
                    <a16:creationId xmlns:a16="http://schemas.microsoft.com/office/drawing/2014/main" id="{0BD0AFB0-7C88-245F-8491-0692DAE6A8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1297" y="1363"/>
                <a:ext cx="161" cy="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t-BR" sz="2400" b="1" dirty="0">
                    <a:latin typeface="Book Antiqua" panose="02040602050305030304" pitchFamily="18" charset="0"/>
                  </a:rPr>
                  <a:t>15m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500681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8BC94-E307-13F7-121D-6ED1BB382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B7D5A8C-E4E8-3326-F8CF-BB4316227DA3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F5BDB4F-8568-0C58-E5A4-10D4DB5BE77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D77D185B-4AB2-FDB7-07B1-394953C26777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6884A0E-47C0-1A53-C0A2-605074FD7829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5C0C9306-B99B-5811-81D3-AC6105975368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82F20093-4EEB-1F87-BE6E-F985DCA9E10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1C51FFDA-FB5C-948A-E7D6-DFA663019624}"/>
              </a:ext>
            </a:extLst>
          </p:cNvPr>
          <p:cNvSpPr txBox="1"/>
          <p:nvPr/>
        </p:nvSpPr>
        <p:spPr>
          <a:xfrm>
            <a:off x="576298" y="3131320"/>
            <a:ext cx="7620997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Altura da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rede</a:t>
            </a:r>
          </a:p>
        </p:txBody>
      </p:sp>
    </p:spTree>
    <p:extLst>
      <p:ext uri="{BB962C8B-B14F-4D97-AF65-F5344CB8AC3E}">
        <p14:creationId xmlns:p14="http://schemas.microsoft.com/office/powerpoint/2010/main" val="336541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505679" y="5832746"/>
            <a:ext cx="5966980" cy="5167433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2" name="Group 2"/>
          <p:cNvGrpSpPr/>
          <p:nvPr/>
        </p:nvGrpSpPr>
        <p:grpSpPr>
          <a:xfrm>
            <a:off x="-2527743" y="-89986"/>
            <a:ext cx="10138115" cy="8779655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2DAFF90B-8C54-8BB8-8A2C-176CDDB2E5F7}"/>
              </a:ext>
            </a:extLst>
          </p:cNvPr>
          <p:cNvGrpSpPr/>
          <p:nvPr/>
        </p:nvGrpSpPr>
        <p:grpSpPr>
          <a:xfrm>
            <a:off x="184698" y="2382984"/>
            <a:ext cx="7435302" cy="2585802"/>
            <a:chOff x="-152400" y="2382984"/>
            <a:chExt cx="7435302" cy="2585802"/>
          </a:xfrm>
        </p:grpSpPr>
        <p:sp>
          <p:nvSpPr>
            <p:cNvPr id="6" name="TextBox 6"/>
            <p:cNvSpPr txBox="1"/>
            <p:nvPr/>
          </p:nvSpPr>
          <p:spPr>
            <a:xfrm>
              <a:off x="-152400" y="2382984"/>
              <a:ext cx="7435302" cy="13185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10559"/>
                </a:lnSpc>
                <a:spcBef>
                  <a:spcPct val="0"/>
                </a:spcBef>
              </a:pPr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TÓPICOS DE</a:t>
              </a: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8B3F8EFB-B4AB-CF99-8235-AF5782D4AAFE}"/>
                </a:ext>
              </a:extLst>
            </p:cNvPr>
            <p:cNvSpPr txBox="1"/>
            <p:nvPr/>
          </p:nvSpPr>
          <p:spPr>
            <a:xfrm>
              <a:off x="-125568" y="3522236"/>
              <a:ext cx="598811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DISCUSSÃO</a:t>
              </a:r>
              <a:endParaRPr lang="pt-BR" sz="8800" dirty="0">
                <a:latin typeface="Fira Sans Heavy" panose="020B060402020202020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3F3C5F8-EFAC-7C8B-DA32-AEA2AB683DC1}"/>
              </a:ext>
            </a:extLst>
          </p:cNvPr>
          <p:cNvSpPr txBox="1"/>
          <p:nvPr/>
        </p:nvSpPr>
        <p:spPr>
          <a:xfrm>
            <a:off x="9296400" y="3126281"/>
            <a:ext cx="8991600" cy="40344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42950" indent="-742950">
              <a:lnSpc>
                <a:spcPts val="6439"/>
              </a:lnSpc>
              <a:buFont typeface="+mj-lt"/>
              <a:buAutoNum type="arabicPeriod"/>
            </a:pPr>
            <a:r>
              <a:rPr lang="en-US" sz="4000" dirty="0"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Conceitos iniciais</a:t>
            </a:r>
            <a:endParaRPr lang="en-US" sz="4000" dirty="0"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742950" indent="-742950">
              <a:lnSpc>
                <a:spcPts val="6439"/>
              </a:lnSpc>
              <a:buFont typeface="+mj-lt"/>
              <a:buAutoNum type="arabicPeriod"/>
            </a:pPr>
            <a:r>
              <a:rPr lang="en-US" sz="4000" dirty="0"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Aspectos históricos</a:t>
            </a:r>
            <a:endParaRPr lang="en-US" sz="4000" dirty="0"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742950" indent="-742950">
              <a:lnSpc>
                <a:spcPts val="6439"/>
              </a:lnSpc>
              <a:buFont typeface="+mj-lt"/>
              <a:buAutoNum type="arabicPeriod"/>
            </a:pPr>
            <a:r>
              <a:rPr lang="en-US" sz="4000" dirty="0"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Regras oficiais</a:t>
            </a:r>
            <a:endParaRPr lang="en-US" sz="4000" dirty="0"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742950" indent="-742950">
              <a:lnSpc>
                <a:spcPts val="6439"/>
              </a:lnSpc>
              <a:buFont typeface="+mj-lt"/>
              <a:buAutoNum type="arabicPeriod"/>
            </a:pPr>
            <a:r>
              <a:rPr lang="en-US" sz="4000" dirty="0"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Fundamentos técnicos</a:t>
            </a:r>
            <a:endParaRPr lang="en-US" sz="4000" dirty="0"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742950" indent="-742950">
              <a:lnSpc>
                <a:spcPts val="6439"/>
              </a:lnSpc>
              <a:buFont typeface="+mj-lt"/>
              <a:buAutoNum type="arabicPeriod"/>
            </a:pPr>
            <a:r>
              <a:rPr lang="en-US" sz="4000" dirty="0"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Atividade de fixação</a:t>
            </a:r>
            <a:endParaRPr lang="en-US" sz="4000" dirty="0"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60116-143F-C6C4-C5A1-418851009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BFD621F-DEBA-2A08-D4D8-0C733844133F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50E932A-BABD-405A-27A6-400E2545D72A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EA635273-B526-7E8B-1C45-001B1F60FB74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9681049-7380-09BE-17E9-8A646BD16512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28AA653D-5849-3814-A9E9-49FC12934396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Altura da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rede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62CDCBFA-AA88-DEFD-7F3A-1CB32CC0C4E9}"/>
              </a:ext>
            </a:extLst>
          </p:cNvPr>
          <p:cNvGrpSpPr/>
          <p:nvPr/>
        </p:nvGrpSpPr>
        <p:grpSpPr>
          <a:xfrm>
            <a:off x="762000" y="2735640"/>
            <a:ext cx="8385945" cy="2400657"/>
            <a:chOff x="834255" y="2816145"/>
            <a:chExt cx="8385945" cy="240065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BFACD76D-5FFD-F210-AC99-0D6C84613C3D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4006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altura da rede na peteca varia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conforme a categoria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 Nas partidas masculinas, mede 2,35 metros; nas femininas, 2,24 metros. Em categorias de base ou competições adaptadas, a altura pode ser ajustada.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C9F26426-1C7D-17E6-58E2-F8B07A170287}"/>
                </a:ext>
              </a:extLst>
            </p:cNvPr>
            <p:cNvSpPr/>
            <p:nvPr/>
          </p:nvSpPr>
          <p:spPr>
            <a:xfrm>
              <a:off x="834255" y="2933700"/>
              <a:ext cx="45719" cy="216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7156C227-FE1A-84E6-1A69-011F51286F15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r="-29893"/>
            </a:stretch>
          </a:blipFill>
        </p:spPr>
      </p:sp>
    </p:spTree>
    <p:extLst>
      <p:ext uri="{BB962C8B-B14F-4D97-AF65-F5344CB8AC3E}">
        <p14:creationId xmlns:p14="http://schemas.microsoft.com/office/powerpoint/2010/main" val="1345543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720261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A peteca</a:t>
            </a:r>
          </a:p>
        </p:txBody>
      </p:sp>
    </p:spTree>
    <p:extLst>
      <p:ext uri="{BB962C8B-B14F-4D97-AF65-F5344CB8AC3E}">
        <p14:creationId xmlns:p14="http://schemas.microsoft.com/office/powerpoint/2010/main" val="148567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A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peteca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775177" y="2769979"/>
            <a:ext cx="8385945" cy="3785652"/>
            <a:chOff x="834255" y="2816145"/>
            <a:chExt cx="8385945" cy="378565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7856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peteca possui uma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base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que concentra a maior parte de seu peso, geralmente feita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borracha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e uma extensão mais leve, geralmente feita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penas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naturais ou sintéticas, com o objetivo de dar equilíbrio ou orientar sua trajetória no ar quando arremessada. O peso da peteca deve ser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40 a 42 gramas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aproximadamente.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352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1" name="Freeform 3">
            <a:extLst>
              <a:ext uri="{FF2B5EF4-FFF2-40B4-BE49-F238E27FC236}">
                <a16:creationId xmlns:a16="http://schemas.microsoft.com/office/drawing/2014/main" id="{4CF2AF83-A507-D62E-BE3B-393C4D6B9C03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t="-7739" b="-7739"/>
            </a:stretch>
          </a:blipFill>
        </p:spPr>
      </p:sp>
    </p:spTree>
    <p:extLst>
      <p:ext uri="{BB962C8B-B14F-4D97-AF65-F5344CB8AC3E}">
        <p14:creationId xmlns:p14="http://schemas.microsoft.com/office/powerpoint/2010/main" val="3004585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7303602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Pontos e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sets</a:t>
            </a:r>
          </a:p>
        </p:txBody>
      </p:sp>
    </p:spTree>
    <p:extLst>
      <p:ext uri="{BB962C8B-B14F-4D97-AF65-F5344CB8AC3E}">
        <p14:creationId xmlns:p14="http://schemas.microsoft.com/office/powerpoint/2010/main" val="116489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Pontos e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sets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477328"/>
            <a:chOff x="834255" y="2816145"/>
            <a:chExt cx="8385945" cy="1477328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partida é definida em melhor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três sets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consagrando-se vencedora a equipe que ganhar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dois sets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29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7A28B19B-A8E9-7982-873D-D3BDC2B739CB}"/>
              </a:ext>
            </a:extLst>
          </p:cNvPr>
          <p:cNvSpPr/>
          <p:nvPr/>
        </p:nvSpPr>
        <p:spPr>
          <a:xfrm>
            <a:off x="10345997" y="2120109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116" r="-7116"/>
            </a:stretch>
          </a:blipFill>
        </p:spPr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DF2B9E7-02CD-4D99-D4E3-D0222063942F}"/>
              </a:ext>
            </a:extLst>
          </p:cNvPr>
          <p:cNvGrpSpPr/>
          <p:nvPr/>
        </p:nvGrpSpPr>
        <p:grpSpPr>
          <a:xfrm>
            <a:off x="834255" y="4919365"/>
            <a:ext cx="8385945" cy="1938992"/>
            <a:chOff x="834255" y="2816145"/>
            <a:chExt cx="8385945" cy="1938992"/>
          </a:xfrm>
        </p:grpSpPr>
        <p:sp>
          <p:nvSpPr>
            <p:cNvPr id="7" name="TextBox 20">
              <a:extLst>
                <a:ext uri="{FF2B5EF4-FFF2-40B4-BE49-F238E27FC236}">
                  <a16:creationId xmlns:a16="http://schemas.microsoft.com/office/drawing/2014/main" id="{A56AAF7F-FED2-07AE-117F-D4A34BA74CE6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Nos dois primeiros sets, vence quem chegar 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21 pontos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com diferença mínima de 2. Porém se houver empate em 24 a 24, vence quem fizer 25 primeiro. </a:t>
              </a: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15D0E9F-5CF0-5A66-99CF-D01D7B5CA885}"/>
                </a:ext>
              </a:extLst>
            </p:cNvPr>
            <p:cNvSpPr/>
            <p:nvPr/>
          </p:nvSpPr>
          <p:spPr>
            <a:xfrm>
              <a:off x="834255" y="2914401"/>
              <a:ext cx="45719" cy="129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791DF623-8907-8117-743D-B25EBC7DB532}"/>
              </a:ext>
            </a:extLst>
          </p:cNvPr>
          <p:cNvGrpSpPr/>
          <p:nvPr/>
        </p:nvGrpSpPr>
        <p:grpSpPr>
          <a:xfrm>
            <a:off x="861964" y="7148750"/>
            <a:ext cx="8385945" cy="1938992"/>
            <a:chOff x="834255" y="2816145"/>
            <a:chExt cx="8385945" cy="1938992"/>
          </a:xfrm>
        </p:grpSpPr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E3ADF7F6-3936-B805-DCBE-1CB7A72B36DB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No terceiro set (</a:t>
              </a:r>
              <a:r>
                <a:rPr lang="pt-BR" sz="3000" dirty="0" err="1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tie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-break), vence quem chegar 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15 pontos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com diferença mínima de 2. Porém se houver empate em 24 a 24, vence quem fizer 25 primeiro. </a:t>
              </a: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15C65D10-5242-0433-0062-839CF6B42449}"/>
                </a:ext>
              </a:extLst>
            </p:cNvPr>
            <p:cNvSpPr/>
            <p:nvPr/>
          </p:nvSpPr>
          <p:spPr>
            <a:xfrm>
              <a:off x="834255" y="2914401"/>
              <a:ext cx="45719" cy="169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val="3521550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943507" y="328016"/>
            <a:ext cx="8400986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PONTOS E SETS</a:t>
            </a:r>
          </a:p>
        </p:txBody>
      </p:sp>
      <p:sp>
        <p:nvSpPr>
          <p:cNvPr id="16" name="Trapezoide 15">
            <a:extLst>
              <a:ext uri="{FF2B5EF4-FFF2-40B4-BE49-F238E27FC236}">
                <a16:creationId xmlns:a16="http://schemas.microsoft.com/office/drawing/2014/main" id="{EC376ECC-C222-5366-4AD5-29899920FE38}"/>
              </a:ext>
            </a:extLst>
          </p:cNvPr>
          <p:cNvSpPr/>
          <p:nvPr/>
        </p:nvSpPr>
        <p:spPr>
          <a:xfrm>
            <a:off x="3921762" y="5143500"/>
            <a:ext cx="3125892" cy="848139"/>
          </a:xfrm>
          <a:prstGeom prst="trapezoid">
            <a:avLst/>
          </a:prstGeom>
          <a:solidFill>
            <a:srgbClr val="0046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1º SET</a:t>
            </a:r>
          </a:p>
        </p:txBody>
      </p:sp>
      <p:sp>
        <p:nvSpPr>
          <p:cNvPr id="17" name="Trapezoide 16">
            <a:extLst>
              <a:ext uri="{FF2B5EF4-FFF2-40B4-BE49-F238E27FC236}">
                <a16:creationId xmlns:a16="http://schemas.microsoft.com/office/drawing/2014/main" id="{EA186CD2-2A3C-E610-0361-A8FE05683069}"/>
              </a:ext>
            </a:extLst>
          </p:cNvPr>
          <p:cNvSpPr/>
          <p:nvPr/>
        </p:nvSpPr>
        <p:spPr>
          <a:xfrm>
            <a:off x="3921762" y="6045028"/>
            <a:ext cx="3125892" cy="848139"/>
          </a:xfrm>
          <a:prstGeom prst="trapezoid">
            <a:avLst/>
          </a:prstGeom>
          <a:solidFill>
            <a:srgbClr val="00A1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21 Pontos</a:t>
            </a:r>
          </a:p>
        </p:txBody>
      </p:sp>
      <p:sp>
        <p:nvSpPr>
          <p:cNvPr id="21" name="Trapezoide 20">
            <a:extLst>
              <a:ext uri="{FF2B5EF4-FFF2-40B4-BE49-F238E27FC236}">
                <a16:creationId xmlns:a16="http://schemas.microsoft.com/office/drawing/2014/main" id="{AEA68843-AEF9-F7AB-4F51-675773D55CE9}"/>
              </a:ext>
            </a:extLst>
          </p:cNvPr>
          <p:cNvSpPr/>
          <p:nvPr/>
        </p:nvSpPr>
        <p:spPr>
          <a:xfrm>
            <a:off x="7581054" y="5143500"/>
            <a:ext cx="3125892" cy="848139"/>
          </a:xfrm>
          <a:prstGeom prst="trapezoid">
            <a:avLst/>
          </a:prstGeom>
          <a:solidFill>
            <a:srgbClr val="0046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2º SET</a:t>
            </a:r>
          </a:p>
        </p:txBody>
      </p:sp>
      <p:sp>
        <p:nvSpPr>
          <p:cNvPr id="22" name="Trapezoide 21">
            <a:extLst>
              <a:ext uri="{FF2B5EF4-FFF2-40B4-BE49-F238E27FC236}">
                <a16:creationId xmlns:a16="http://schemas.microsoft.com/office/drawing/2014/main" id="{3B62D3FD-75E7-1333-251B-73413A116EA0}"/>
              </a:ext>
            </a:extLst>
          </p:cNvPr>
          <p:cNvSpPr/>
          <p:nvPr/>
        </p:nvSpPr>
        <p:spPr>
          <a:xfrm>
            <a:off x="7581054" y="6045028"/>
            <a:ext cx="3125892" cy="848139"/>
          </a:xfrm>
          <a:prstGeom prst="trapezoid">
            <a:avLst/>
          </a:prstGeom>
          <a:solidFill>
            <a:srgbClr val="00A1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21 Pontos</a:t>
            </a:r>
          </a:p>
        </p:txBody>
      </p:sp>
      <p:sp>
        <p:nvSpPr>
          <p:cNvPr id="23" name="Trapezoide 22">
            <a:extLst>
              <a:ext uri="{FF2B5EF4-FFF2-40B4-BE49-F238E27FC236}">
                <a16:creationId xmlns:a16="http://schemas.microsoft.com/office/drawing/2014/main" id="{E9770FB0-D464-753D-9F35-D9BF909142F5}"/>
              </a:ext>
            </a:extLst>
          </p:cNvPr>
          <p:cNvSpPr/>
          <p:nvPr/>
        </p:nvSpPr>
        <p:spPr>
          <a:xfrm>
            <a:off x="11240346" y="5143500"/>
            <a:ext cx="3125892" cy="848139"/>
          </a:xfrm>
          <a:prstGeom prst="trapezoid">
            <a:avLst/>
          </a:prstGeom>
          <a:solidFill>
            <a:srgbClr val="0046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3º SET</a:t>
            </a:r>
          </a:p>
        </p:txBody>
      </p:sp>
      <p:sp>
        <p:nvSpPr>
          <p:cNvPr id="24" name="Trapezoide 23">
            <a:extLst>
              <a:ext uri="{FF2B5EF4-FFF2-40B4-BE49-F238E27FC236}">
                <a16:creationId xmlns:a16="http://schemas.microsoft.com/office/drawing/2014/main" id="{A7D3716E-7C38-A56B-1BC9-9F3E8D15C948}"/>
              </a:ext>
            </a:extLst>
          </p:cNvPr>
          <p:cNvSpPr/>
          <p:nvPr/>
        </p:nvSpPr>
        <p:spPr>
          <a:xfrm>
            <a:off x="11240346" y="6045028"/>
            <a:ext cx="3125892" cy="848139"/>
          </a:xfrm>
          <a:prstGeom prst="trapezoid">
            <a:avLst/>
          </a:prstGeom>
          <a:solidFill>
            <a:srgbClr val="00A1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15 Pontos</a:t>
            </a:r>
          </a:p>
        </p:txBody>
      </p:sp>
    </p:spTree>
    <p:extLst>
      <p:ext uri="{BB962C8B-B14F-4D97-AF65-F5344CB8AC3E}">
        <p14:creationId xmlns:p14="http://schemas.microsoft.com/office/powerpoint/2010/main" val="3580357921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11860939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Início  reinício 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da partida</a:t>
            </a:r>
          </a:p>
        </p:txBody>
      </p:sp>
    </p:spTree>
    <p:extLst>
      <p:ext uri="{BB962C8B-B14F-4D97-AF65-F5344CB8AC3E}">
        <p14:creationId xmlns:p14="http://schemas.microsoft.com/office/powerpoint/2010/main" val="335840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Início e reinício da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partida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2400657"/>
            <a:chOff x="834255" y="2816145"/>
            <a:chExt cx="8385945" cy="2400657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4006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forma de início e </a:t>
              </a:r>
              <a:r>
                <a:rPr lang="pt-BR" sz="3000" dirty="0" err="1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reinínicio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do jogo é semelhante à do vôlei: um jogador deve se posicionar atrás da linha de fundo 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sacar a peteca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fazendo com que ela atravesse a rede e chegue ao campo da equipe adversária.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22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43C493AE-DEDB-BFDE-B712-54B531724A56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00" r="-14900"/>
            </a:stretch>
          </a:blipFill>
        </p:spPr>
      </p:sp>
    </p:spTree>
    <p:extLst>
      <p:ext uri="{BB962C8B-B14F-4D97-AF65-F5344CB8AC3E}">
        <p14:creationId xmlns:p14="http://schemas.microsoft.com/office/powerpoint/2010/main" val="358097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13159372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Intervalos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regulamentares</a:t>
            </a:r>
          </a:p>
        </p:txBody>
      </p:sp>
    </p:spTree>
    <p:extLst>
      <p:ext uri="{BB962C8B-B14F-4D97-AF65-F5344CB8AC3E}">
        <p14:creationId xmlns:p14="http://schemas.microsoft.com/office/powerpoint/2010/main" val="187653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Intervalos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regulamentares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015663"/>
            <a:chOff x="834255" y="2816145"/>
            <a:chExt cx="8385945" cy="1015663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É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três minutos</a:t>
              </a:r>
              <a:r>
                <a:rPr lang="pt-BR" sz="3000" b="1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tempo de intervalo entre os sets de uma partida.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79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131F6416-E5F4-6CD1-F2A7-F1FD5DCE5C5E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4124" r="-34428"/>
            </a:stretch>
          </a:blipFill>
        </p:spPr>
      </p:sp>
    </p:spTree>
    <p:extLst>
      <p:ext uri="{BB962C8B-B14F-4D97-AF65-F5344CB8AC3E}">
        <p14:creationId xmlns:p14="http://schemas.microsoft.com/office/powerpoint/2010/main" val="85110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FD85486C-59DE-053B-83B7-A3755CB6BBFE}"/>
              </a:ext>
            </a:extLst>
          </p:cNvPr>
          <p:cNvGrpSpPr/>
          <p:nvPr/>
        </p:nvGrpSpPr>
        <p:grpSpPr>
          <a:xfrm>
            <a:off x="9898721" y="6677720"/>
            <a:ext cx="10224377" cy="2876688"/>
            <a:chOff x="9898721" y="6677720"/>
            <a:chExt cx="10224377" cy="2876688"/>
          </a:xfrm>
        </p:grpSpPr>
        <p:sp>
          <p:nvSpPr>
            <p:cNvPr id="6" name="TextBox 6"/>
            <p:cNvSpPr txBox="1"/>
            <p:nvPr/>
          </p:nvSpPr>
          <p:spPr>
            <a:xfrm>
              <a:off x="9920493" y="6677720"/>
              <a:ext cx="10202605" cy="21402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159"/>
                </a:lnSpc>
              </a:pPr>
              <a:r>
                <a:rPr lang="en-US" sz="11900" dirty="0">
                  <a:solidFill>
                    <a:srgbClr val="03989E"/>
                  </a:solidFill>
                  <a:latin typeface="Fira Sans Heavy" panose="020B0604020202020204" charset="0"/>
                </a:rPr>
                <a:t>PETECA</a:t>
              </a:r>
              <a:endParaRPr lang="en-US" sz="14299" dirty="0">
                <a:solidFill>
                  <a:srgbClr val="03989E"/>
                </a:solidFill>
                <a:latin typeface="Fira Sans Heavy" panose="020B0604020202020204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1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38DA705-BC5F-E92A-FA35-2562298227A4}"/>
                </a:ext>
              </a:extLst>
            </p:cNvPr>
            <p:cNvSpPr txBox="1"/>
            <p:nvPr/>
          </p:nvSpPr>
          <p:spPr>
            <a:xfrm>
              <a:off x="9898721" y="8858833"/>
              <a:ext cx="3988758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Conceitos iniciais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7188186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Troca de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quadra</a:t>
            </a:r>
          </a:p>
        </p:txBody>
      </p:sp>
    </p:spTree>
    <p:extLst>
      <p:ext uri="{BB962C8B-B14F-4D97-AF65-F5344CB8AC3E}">
        <p14:creationId xmlns:p14="http://schemas.microsoft.com/office/powerpoint/2010/main" val="208665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Troca de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quadra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477328"/>
            <a:chOff x="834255" y="2816145"/>
            <a:chExt cx="8385945" cy="1477328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Nos dois primeiros sets, as equipes trocam automaticamente de lado na quadra assim que uma delas atingir a contagem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11 pontos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26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EDBED3E0-5EB3-B3FA-3A98-73FBC41BA48B}"/>
              </a:ext>
            </a:extLst>
          </p:cNvPr>
          <p:cNvGrpSpPr/>
          <p:nvPr/>
        </p:nvGrpSpPr>
        <p:grpSpPr>
          <a:xfrm>
            <a:off x="859192" y="4919365"/>
            <a:ext cx="8385945" cy="1477328"/>
            <a:chOff x="834255" y="2816145"/>
            <a:chExt cx="8385945" cy="1477328"/>
          </a:xfrm>
        </p:grpSpPr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A98532C6-52C8-F733-9C57-6ED8785109AF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No terceiro set, quando houver, as equipes trocam de lado na quadra assim que uma delas atingir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8 pontos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</a:t>
              </a: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A1A99BAC-1FA3-25BA-2831-B445EBB4F645}"/>
                </a:ext>
              </a:extLst>
            </p:cNvPr>
            <p:cNvSpPr/>
            <p:nvPr/>
          </p:nvSpPr>
          <p:spPr>
            <a:xfrm>
              <a:off x="834255" y="2914401"/>
              <a:ext cx="45719" cy="126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sp>
        <p:nvSpPr>
          <p:cNvPr id="11" name="Freeform 3">
            <a:extLst>
              <a:ext uri="{FF2B5EF4-FFF2-40B4-BE49-F238E27FC236}">
                <a16:creationId xmlns:a16="http://schemas.microsoft.com/office/drawing/2014/main" id="{B08A0A27-2125-306A-7040-F6355FCC2E72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116" r="-7116"/>
            </a:stretch>
          </a:blipFill>
        </p:spPr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AA3D5D15-1301-630D-B7A1-9937A4B34D7B}"/>
              </a:ext>
            </a:extLst>
          </p:cNvPr>
          <p:cNvGrpSpPr/>
          <p:nvPr/>
        </p:nvGrpSpPr>
        <p:grpSpPr>
          <a:xfrm>
            <a:off x="859192" y="6687086"/>
            <a:ext cx="8385945" cy="1015663"/>
            <a:chOff x="834255" y="2816145"/>
            <a:chExt cx="8385945" cy="1015663"/>
          </a:xfrm>
        </p:grpSpPr>
        <p:sp>
          <p:nvSpPr>
            <p:cNvPr id="10" name="TextBox 20">
              <a:extLst>
                <a:ext uri="{FF2B5EF4-FFF2-40B4-BE49-F238E27FC236}">
                  <a16:creationId xmlns:a16="http://schemas.microsoft.com/office/drawing/2014/main" id="{0EB59CAF-0603-55E1-2426-FEC33F686B2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Na troca de lado da quadra, é obrigatória uma pausa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1 minuto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</a:t>
              </a: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0DA7590A-C2C0-1805-9086-B6CF2F30C507}"/>
                </a:ext>
              </a:extLst>
            </p:cNvPr>
            <p:cNvSpPr/>
            <p:nvPr/>
          </p:nvSpPr>
          <p:spPr>
            <a:xfrm>
              <a:off x="834255" y="2914401"/>
              <a:ext cx="45719" cy="90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03781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6120586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Tempo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técnico</a:t>
            </a:r>
          </a:p>
        </p:txBody>
      </p:sp>
    </p:spTree>
    <p:extLst>
      <p:ext uri="{BB962C8B-B14F-4D97-AF65-F5344CB8AC3E}">
        <p14:creationId xmlns:p14="http://schemas.microsoft.com/office/powerpoint/2010/main" val="210747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Tempo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técnico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015663"/>
            <a:chOff x="834255" y="2816145"/>
            <a:chExt cx="8385945" cy="1015663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Cada equipe pode pedir, por set disputado, no máximo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dois tempos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um minuto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cada.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79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2D71FBE7-98BA-80D0-9006-9B2037009803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730" r="-7730"/>
            </a:stretch>
          </a:blipFill>
        </p:spPr>
      </p:sp>
    </p:spTree>
    <p:extLst>
      <p:ext uri="{BB962C8B-B14F-4D97-AF65-F5344CB8AC3E}">
        <p14:creationId xmlns:p14="http://schemas.microsoft.com/office/powerpoint/2010/main" val="1126545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9114996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Toques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permitidos</a:t>
            </a:r>
          </a:p>
        </p:txBody>
      </p:sp>
    </p:spTree>
    <p:extLst>
      <p:ext uri="{BB962C8B-B14F-4D97-AF65-F5344CB8AC3E}">
        <p14:creationId xmlns:p14="http://schemas.microsoft.com/office/powerpoint/2010/main" val="17106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Toques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permitidos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938992"/>
            <a:chOff x="834255" y="2816145"/>
            <a:chExt cx="8385945" cy="193899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Ao receber a peteca, a equipe pode dar apenas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um toque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para devolvê-la ao lado adversário. Se não conseguir devolver com um único toque, a equipe adversária marca o ponto.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76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EDBED3E0-5EB3-B3FA-3A98-73FBC41BA48B}"/>
              </a:ext>
            </a:extLst>
          </p:cNvPr>
          <p:cNvGrpSpPr/>
          <p:nvPr/>
        </p:nvGrpSpPr>
        <p:grpSpPr>
          <a:xfrm>
            <a:off x="834255" y="5743456"/>
            <a:ext cx="8385945" cy="2400657"/>
            <a:chOff x="834255" y="2816145"/>
            <a:chExt cx="8385945" cy="2400657"/>
          </a:xfrm>
        </p:grpSpPr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A98532C6-52C8-F733-9C57-6ED8785109AF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4006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Durante o jogo, a peteca só pode ser batida com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uma das mãos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uma única vez por jogador. É proibido rebater a peteca com os pés, braços, cabeça ou qualquer outra parte do corpo que não seja a mão</a:t>
              </a: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A1A99BAC-1FA3-25BA-2831-B445EBB4F645}"/>
                </a:ext>
              </a:extLst>
            </p:cNvPr>
            <p:cNvSpPr/>
            <p:nvPr/>
          </p:nvSpPr>
          <p:spPr>
            <a:xfrm>
              <a:off x="834255" y="2914401"/>
              <a:ext cx="45719" cy="216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sp>
        <p:nvSpPr>
          <p:cNvPr id="11" name="Freeform 3">
            <a:extLst>
              <a:ext uri="{FF2B5EF4-FFF2-40B4-BE49-F238E27FC236}">
                <a16:creationId xmlns:a16="http://schemas.microsoft.com/office/drawing/2014/main" id="{83F7954A-D89B-D6FD-7DD8-F18D3C3E6487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5163" r="-15163"/>
            </a:stretch>
          </a:blipFill>
        </p:spPr>
      </p:sp>
    </p:spTree>
    <p:extLst>
      <p:ext uri="{BB962C8B-B14F-4D97-AF65-F5344CB8AC3E}">
        <p14:creationId xmlns:p14="http://schemas.microsoft.com/office/powerpoint/2010/main" val="4255657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745D87A3-3D66-CB44-8A79-FE50E2B5FE54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9AED8FB0-E5C2-6D0D-DAAB-6F3C84090C0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C36122C8-5629-E653-2871-6E23C288C72D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77867C72-DA27-5D60-8AA6-D8CDAFB367A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892D115-EF99-EAC1-58D7-0349B4825FB9}"/>
              </a:ext>
            </a:extLst>
          </p:cNvPr>
          <p:cNvSpPr txBox="1"/>
          <p:nvPr/>
        </p:nvSpPr>
        <p:spPr>
          <a:xfrm>
            <a:off x="576298" y="3131320"/>
            <a:ext cx="9137438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Tomada de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saque</a:t>
            </a:r>
          </a:p>
        </p:txBody>
      </p:sp>
    </p:spTree>
    <p:extLst>
      <p:ext uri="{BB962C8B-B14F-4D97-AF65-F5344CB8AC3E}">
        <p14:creationId xmlns:p14="http://schemas.microsoft.com/office/powerpoint/2010/main" val="389448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Tomada de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saque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477328"/>
            <a:chOff x="834255" y="2816145"/>
            <a:chExt cx="8385945" cy="1477328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equipe que saca tem o tempo oficializado em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vinte segundos</a:t>
              </a:r>
              <a:r>
                <a:rPr lang="pt-BR" sz="3000" b="1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para a conquista do ponto em disputa.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26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EDBED3E0-5EB3-B3FA-3A98-73FBC41BA48B}"/>
              </a:ext>
            </a:extLst>
          </p:cNvPr>
          <p:cNvGrpSpPr/>
          <p:nvPr/>
        </p:nvGrpSpPr>
        <p:grpSpPr>
          <a:xfrm>
            <a:off x="857114" y="5038437"/>
            <a:ext cx="8385945" cy="1477328"/>
            <a:chOff x="834255" y="2816145"/>
            <a:chExt cx="8385945" cy="1477328"/>
          </a:xfrm>
        </p:grpSpPr>
        <p:sp>
          <p:nvSpPr>
            <p:cNvPr id="8" name="TextBox 20">
              <a:extLst>
                <a:ext uri="{FF2B5EF4-FFF2-40B4-BE49-F238E27FC236}">
                  <a16:creationId xmlns:a16="http://schemas.microsoft.com/office/drawing/2014/main" id="{A98532C6-52C8-F733-9C57-6ED8785109AF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Se a equipe que sacou não concretizar o ponto no tempo oficial de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vinte segundos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será contado ponto para a equipe adversária.</a:t>
              </a:r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A1A99BAC-1FA3-25BA-2831-B445EBB4F645}"/>
                </a:ext>
              </a:extLst>
            </p:cNvPr>
            <p:cNvSpPr/>
            <p:nvPr/>
          </p:nvSpPr>
          <p:spPr>
            <a:xfrm>
              <a:off x="834255" y="2914401"/>
              <a:ext cx="45719" cy="129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sp>
        <p:nvSpPr>
          <p:cNvPr id="11" name="Freeform 3">
            <a:extLst>
              <a:ext uri="{FF2B5EF4-FFF2-40B4-BE49-F238E27FC236}">
                <a16:creationId xmlns:a16="http://schemas.microsoft.com/office/drawing/2014/main" id="{C885CBCE-F9B9-C85F-5F49-B0B849C52645}"/>
              </a:ext>
            </a:extLst>
          </p:cNvPr>
          <p:cNvSpPr/>
          <p:nvPr/>
        </p:nvSpPr>
        <p:spPr>
          <a:xfrm>
            <a:off x="10359852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28577" r="-28577"/>
            </a:stretch>
          </a:blipFill>
        </p:spPr>
      </p:sp>
    </p:spTree>
    <p:extLst>
      <p:ext uri="{BB962C8B-B14F-4D97-AF65-F5344CB8AC3E}">
        <p14:creationId xmlns:p14="http://schemas.microsoft.com/office/powerpoint/2010/main" val="3364796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285FF-8DC3-6597-A672-39A8DFD57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ED94C4A-9D02-AE0E-D298-2A2B47DB20CE}"/>
              </a:ext>
            </a:extLst>
          </p:cNvPr>
          <p:cNvGrpSpPr/>
          <p:nvPr/>
        </p:nvGrpSpPr>
        <p:grpSpPr>
          <a:xfrm rot="10800000">
            <a:off x="-4343400" y="-1333500"/>
            <a:ext cx="21183600" cy="1363980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F0915F0-0120-A5B6-076B-6D58F70E2AE9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83E0B06F-3704-6C24-1E68-5434863EE97E}"/>
              </a:ext>
            </a:extLst>
          </p:cNvPr>
          <p:cNvGrpSpPr/>
          <p:nvPr/>
        </p:nvGrpSpPr>
        <p:grpSpPr>
          <a:xfrm>
            <a:off x="11506200" y="0"/>
            <a:ext cx="3799619" cy="3290488"/>
            <a:chOff x="0" y="0"/>
            <a:chExt cx="3619627" cy="3134614"/>
          </a:xfrm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E2B27221-8C59-06AC-DC08-08AB256626AC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32" name="Group 6">
            <a:extLst>
              <a:ext uri="{FF2B5EF4-FFF2-40B4-BE49-F238E27FC236}">
                <a16:creationId xmlns:a16="http://schemas.microsoft.com/office/drawing/2014/main" id="{B66E6658-7B46-D173-7C22-5E2F0A773C5E}"/>
              </a:ext>
            </a:extLst>
          </p:cNvPr>
          <p:cNvGrpSpPr/>
          <p:nvPr/>
        </p:nvGrpSpPr>
        <p:grpSpPr>
          <a:xfrm>
            <a:off x="13369914" y="2147678"/>
            <a:ext cx="2271679" cy="1967285"/>
            <a:chOff x="0" y="0"/>
            <a:chExt cx="3619627" cy="3134614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D6F00A4-F025-5100-8F34-4404AD02361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1A44E6AC-8ED0-2867-4ED2-09DF234FDFD8}"/>
              </a:ext>
            </a:extLst>
          </p:cNvPr>
          <p:cNvSpPr txBox="1"/>
          <p:nvPr/>
        </p:nvSpPr>
        <p:spPr>
          <a:xfrm>
            <a:off x="576298" y="3131320"/>
            <a:ext cx="7479933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Faltas na</a:t>
            </a:r>
          </a:p>
          <a:p>
            <a:r>
              <a:rPr lang="pt-BR" sz="13800" dirty="0">
                <a:solidFill>
                  <a:schemeClr val="bg1"/>
                </a:solidFill>
                <a:latin typeface="Fira Sans Heavy" panose="020B0604020202020204" charset="0"/>
              </a:rPr>
              <a:t>peteca</a:t>
            </a:r>
          </a:p>
        </p:txBody>
      </p:sp>
    </p:spTree>
    <p:extLst>
      <p:ext uri="{BB962C8B-B14F-4D97-AF65-F5344CB8AC3E}">
        <p14:creationId xmlns:p14="http://schemas.microsoft.com/office/powerpoint/2010/main" val="199698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Faltas na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peteca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744200" y="2498824"/>
            <a:ext cx="8385945" cy="1938992"/>
            <a:chOff x="834255" y="2816145"/>
            <a:chExt cx="8385945" cy="193899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Durante o jogo, é importante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respeitar as regras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 Algumas ações são consideradas faltas e fazem com que o ponto vá para o adversário. Veja as principais: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76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TextBox 20">
            <a:extLst>
              <a:ext uri="{FF2B5EF4-FFF2-40B4-BE49-F238E27FC236}">
                <a16:creationId xmlns:a16="http://schemas.microsoft.com/office/drawing/2014/main" id="{1B8DFC06-8E16-32AF-B05D-EBAE90BC37EA}"/>
              </a:ext>
            </a:extLst>
          </p:cNvPr>
          <p:cNvSpPr txBox="1"/>
          <p:nvPr/>
        </p:nvSpPr>
        <p:spPr>
          <a:xfrm>
            <a:off x="1108719" y="4531974"/>
            <a:ext cx="8252011" cy="53245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Rebater a peteca e fazê-la cair fora da quadra.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Encostar na rede com qualquer parte do corpo.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Ultrapassar a rede com uma ou ambas as mãos (invasão por cima).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Invadir o espaço do adversário por baixo da rede (pé ou corpo ultrapassando a linha central).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Toque duplo: usar as duas mãos ou ambos os jogadores tocarem a peteca ao mesmo tempo.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Conduzir a peteca, segurando-a ou carregando.</a:t>
            </a: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112E1D72-56CE-707C-8FB7-79CBC40FF2A3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730" r="-7730"/>
            </a:stretch>
          </a:blipFill>
        </p:spPr>
      </p:sp>
    </p:spTree>
    <p:extLst>
      <p:ext uri="{BB962C8B-B14F-4D97-AF65-F5344CB8AC3E}">
        <p14:creationId xmlns:p14="http://schemas.microsoft.com/office/powerpoint/2010/main" val="2372449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Conceitos </a:t>
            </a: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iniciais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A6B30A2-B253-3C7C-B0F8-D0E729E34CCC}"/>
              </a:ext>
            </a:extLst>
          </p:cNvPr>
          <p:cNvGrpSpPr/>
          <p:nvPr/>
        </p:nvGrpSpPr>
        <p:grpSpPr>
          <a:xfrm>
            <a:off x="762000" y="2735640"/>
            <a:ext cx="8385945" cy="1015663"/>
            <a:chOff x="834255" y="2816145"/>
            <a:chExt cx="8385945" cy="1015663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Peteca é um esporte brasileiro que foi criado pelos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povos indígenas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33700"/>
              <a:ext cx="45719" cy="82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D512B47-2D82-85EA-CA9D-D8AA2B35E9EE}"/>
              </a:ext>
            </a:extLst>
          </p:cNvPr>
          <p:cNvGrpSpPr/>
          <p:nvPr/>
        </p:nvGrpSpPr>
        <p:grpSpPr>
          <a:xfrm>
            <a:off x="762000" y="4073666"/>
            <a:ext cx="8385945" cy="1938992"/>
            <a:chOff x="857114" y="4723239"/>
            <a:chExt cx="8385945" cy="1938992"/>
          </a:xfrm>
        </p:grpSpPr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B46C633C-1AEF-241F-6382-B1C3E559F7E8}"/>
                </a:ext>
              </a:extLst>
            </p:cNvPr>
            <p:cNvSpPr txBox="1"/>
            <p:nvPr/>
          </p:nvSpPr>
          <p:spPr>
            <a:xfrm>
              <a:off x="991048" y="4723239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jogo de peteca guarda certas semelhanças com o </a:t>
              </a:r>
              <a:r>
                <a:rPr lang="pt-BR" sz="3000" b="1" dirty="0">
                  <a:solidFill>
                    <a:srgbClr val="2C4166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voleibol</a:t>
              </a: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pelo fato de jogar-se em uma quadra dividida por uma rede e utilizar-se as mãos para o desenvolvimento do jogo. 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820BDAB7-A71A-EACF-F9B2-591BBC0B25C1}"/>
                </a:ext>
              </a:extLst>
            </p:cNvPr>
            <p:cNvSpPr/>
            <p:nvPr/>
          </p:nvSpPr>
          <p:spPr>
            <a:xfrm>
              <a:off x="857114" y="4825306"/>
              <a:ext cx="45719" cy="172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1C49B595-AC6E-566B-5114-E2E759C7764A}"/>
              </a:ext>
            </a:extLst>
          </p:cNvPr>
          <p:cNvGrpSpPr/>
          <p:nvPr/>
        </p:nvGrpSpPr>
        <p:grpSpPr>
          <a:xfrm>
            <a:off x="758055" y="6335021"/>
            <a:ext cx="8385945" cy="2862322"/>
            <a:chOff x="826267" y="6630333"/>
            <a:chExt cx="8385945" cy="2862322"/>
          </a:xfrm>
        </p:grpSpPr>
        <p:sp>
          <p:nvSpPr>
            <p:cNvPr id="33" name="TextBox 20">
              <a:extLst>
                <a:ext uri="{FF2B5EF4-FFF2-40B4-BE49-F238E27FC236}">
                  <a16:creationId xmlns:a16="http://schemas.microsoft.com/office/drawing/2014/main" id="{4B6E34FC-68E1-E717-A49E-A6E6936DC5E5}"/>
                </a:ext>
              </a:extLst>
            </p:cNvPr>
            <p:cNvSpPr txBox="1"/>
            <p:nvPr/>
          </p:nvSpPr>
          <p:spPr>
            <a:xfrm>
              <a:off x="960201" y="6630333"/>
              <a:ext cx="8252011" cy="28623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jogo consiste em dois ou mais participantes, </a:t>
              </a:r>
              <a:r>
                <a:rPr lang="pt-BR" sz="3000" b="1" dirty="0">
                  <a:solidFill>
                    <a:srgbClr val="2C4166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utilizando-se as mãos</a:t>
              </a: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para fazer a peteca passar sobre a rede de modo a que a mesma toque no chão dentro da quadra adversária, ao mesmo tempo em que se evita que os adversários consigam fazer o mesmo.</a:t>
              </a:r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5E172D93-E096-02D4-211A-4A4FE77ECDFC}"/>
                </a:ext>
              </a:extLst>
            </p:cNvPr>
            <p:cNvSpPr/>
            <p:nvPr/>
          </p:nvSpPr>
          <p:spPr>
            <a:xfrm>
              <a:off x="826267" y="6762300"/>
              <a:ext cx="45719" cy="259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0" name="Freeform 3">
            <a:extLst>
              <a:ext uri="{FF2B5EF4-FFF2-40B4-BE49-F238E27FC236}">
                <a16:creationId xmlns:a16="http://schemas.microsoft.com/office/drawing/2014/main" id="{7AE4A676-2524-B0CE-E948-96D4C4C6F3C4}"/>
              </a:ext>
            </a:extLst>
          </p:cNvPr>
          <p:cNvSpPr/>
          <p:nvPr/>
        </p:nvSpPr>
        <p:spPr>
          <a:xfrm>
            <a:off x="10363797" y="2075113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7116" r="-7116"/>
            </a:stretch>
          </a:blipFill>
        </p:spPr>
      </p:sp>
    </p:spTree>
    <p:extLst>
      <p:ext uri="{BB962C8B-B14F-4D97-AF65-F5344CB8AC3E}">
        <p14:creationId xmlns:p14="http://schemas.microsoft.com/office/powerpoint/2010/main" val="313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9920493" y="6677720"/>
            <a:ext cx="10202605" cy="2140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159"/>
              </a:lnSpc>
            </a:pPr>
            <a:r>
              <a:rPr lang="en-US" sz="11900" dirty="0">
                <a:solidFill>
                  <a:srgbClr val="03989E"/>
                </a:solidFill>
                <a:latin typeface="Fira Sans Heavy" panose="020B0604020202020204" charset="0"/>
              </a:rPr>
              <a:t>PETECA</a:t>
            </a:r>
            <a:endParaRPr lang="en-US" sz="14299" dirty="0">
              <a:solidFill>
                <a:srgbClr val="03989E"/>
              </a:solidFill>
              <a:latin typeface="Fira Sans Heavy" panose="020B060402020202020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982201" y="8419240"/>
            <a:ext cx="1828800" cy="6031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 dirty="0" err="1">
                <a:solidFill>
                  <a:srgbClr val="000000"/>
                </a:solidFill>
                <a:latin typeface="Fira Sans Bold"/>
              </a:rPr>
              <a:t>Tópico</a:t>
            </a:r>
            <a:r>
              <a:rPr lang="en-US" sz="3599" dirty="0">
                <a:solidFill>
                  <a:srgbClr val="000000"/>
                </a:solidFill>
                <a:latin typeface="Fira Sans Bold"/>
              </a:rPr>
              <a:t> 4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38DA705-BC5F-E92A-FA35-2562298227A4}"/>
              </a:ext>
            </a:extLst>
          </p:cNvPr>
          <p:cNvSpPr txBox="1"/>
          <p:nvPr/>
        </p:nvSpPr>
        <p:spPr>
          <a:xfrm>
            <a:off x="9898720" y="8858833"/>
            <a:ext cx="5276947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039"/>
              </a:lnSpc>
            </a:pPr>
            <a:r>
              <a:rPr lang="en-US" sz="3600" dirty="0">
                <a:solidFill>
                  <a:srgbClr val="000000"/>
                </a:solidFill>
                <a:latin typeface="Fira Sans Bold"/>
              </a:rPr>
              <a:t>Fundamentos técnicos</a:t>
            </a:r>
          </a:p>
        </p:txBody>
      </p:sp>
    </p:spTree>
    <p:extLst>
      <p:ext uri="{BB962C8B-B14F-4D97-AF65-F5344CB8AC3E}">
        <p14:creationId xmlns:p14="http://schemas.microsoft.com/office/powerpoint/2010/main" val="227861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925025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Fundamentos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técnicos</a:t>
            </a:r>
          </a:p>
        </p:txBody>
      </p: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D05A41E3-5F06-9083-9432-B2F1773DDF61}"/>
              </a:ext>
            </a:extLst>
          </p:cNvPr>
          <p:cNvGrpSpPr/>
          <p:nvPr/>
        </p:nvGrpSpPr>
        <p:grpSpPr>
          <a:xfrm>
            <a:off x="834255" y="3151644"/>
            <a:ext cx="8385945" cy="1938992"/>
            <a:chOff x="834255" y="2816145"/>
            <a:chExt cx="8385945" cy="193899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Durante uma partida de peteca existem dois momentos distintos: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ataque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e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defesa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 Durante as ações de ataque e defesa são executados os seguintes fundamentos: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14401"/>
              <a:ext cx="45719" cy="172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7" name="Freeform 3">
            <a:extLst>
              <a:ext uri="{FF2B5EF4-FFF2-40B4-BE49-F238E27FC236}">
                <a16:creationId xmlns:a16="http://schemas.microsoft.com/office/drawing/2014/main" id="{BB4E3014-5ABD-63D6-F782-09F7586633C8}"/>
              </a:ext>
            </a:extLst>
          </p:cNvPr>
          <p:cNvSpPr/>
          <p:nvPr/>
        </p:nvSpPr>
        <p:spPr>
          <a:xfrm>
            <a:off x="1035947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r="-60060"/>
            </a:stretch>
          </a:blipFill>
        </p:spPr>
      </p:sp>
      <p:sp>
        <p:nvSpPr>
          <p:cNvPr id="6" name="TextBox 20">
            <a:extLst>
              <a:ext uri="{FF2B5EF4-FFF2-40B4-BE49-F238E27FC236}">
                <a16:creationId xmlns:a16="http://schemas.microsoft.com/office/drawing/2014/main" id="{42F6BC8A-DA58-8606-5C85-0C4C825EF71C}"/>
              </a:ext>
            </a:extLst>
          </p:cNvPr>
          <p:cNvSpPr txBox="1"/>
          <p:nvPr/>
        </p:nvSpPr>
        <p:spPr>
          <a:xfrm>
            <a:off x="1108719" y="5558993"/>
            <a:ext cx="8252011" cy="29392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Deslocamentos: </a:t>
            </a: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Para frente, para trás, lateral e longitudinal.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Saque: </a:t>
            </a: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Por baixo e por cima.</a:t>
            </a:r>
          </a:p>
          <a:p>
            <a:pPr marL="457200" indent="-4572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2800" b="1" i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Toque: </a:t>
            </a:r>
            <a:r>
              <a:rPr lang="pt-BR" sz="2800" b="1" i="1" dirty="0">
                <a:solidFill>
                  <a:srgbClr val="505A6D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Por baixo e por cima.</a:t>
            </a:r>
          </a:p>
          <a:p>
            <a:pPr defTabSz="1371600">
              <a:spcBef>
                <a:spcPts val="1800"/>
              </a:spcBef>
              <a:defRPr/>
            </a:pPr>
            <a:endParaRPr lang="pt-BR" sz="2800" b="1" i="1" dirty="0">
              <a:solidFill>
                <a:srgbClr val="505A6D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638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315015" y="328016"/>
            <a:ext cx="7657971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DESLOCAMENTOS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35580FE2-EB19-4C22-3CD0-26D46CDFC627}"/>
              </a:ext>
            </a:extLst>
          </p:cNvPr>
          <p:cNvGrpSpPr>
            <a:grpSpLocks noChangeAspect="1"/>
          </p:cNvGrpSpPr>
          <p:nvPr/>
        </p:nvGrpSpPr>
        <p:grpSpPr>
          <a:xfrm>
            <a:off x="6021914" y="2933701"/>
            <a:ext cx="6244173" cy="5407172"/>
            <a:chOff x="0" y="0"/>
            <a:chExt cx="4282440" cy="37084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90BF815-E9C8-2657-F3FE-902C828934A6}"/>
                </a:ext>
              </a:extLst>
            </p:cNvPr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l="-7730" r="-7730"/>
              </a:stretch>
            </a:blipFill>
          </p:spPr>
        </p:sp>
      </p:grp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C572B4F9-21BA-7CD2-FF58-5B48D3950FD2}"/>
              </a:ext>
            </a:extLst>
          </p:cNvPr>
          <p:cNvSpPr txBox="1"/>
          <p:nvPr/>
        </p:nvSpPr>
        <p:spPr>
          <a:xfrm>
            <a:off x="7217832" y="8343900"/>
            <a:ext cx="3852337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Deslocamentos</a:t>
            </a:r>
            <a:endParaRPr lang="pt-BR" sz="40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03926155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315015" y="328016"/>
            <a:ext cx="7657971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SAQUE</a:t>
            </a: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6AC1ABA4-8A65-1B12-BBFE-A4F8FF02E77D}"/>
              </a:ext>
            </a:extLst>
          </p:cNvPr>
          <p:cNvGrpSpPr>
            <a:grpSpLocks noChangeAspect="1"/>
          </p:cNvGrpSpPr>
          <p:nvPr/>
        </p:nvGrpSpPr>
        <p:grpSpPr>
          <a:xfrm>
            <a:off x="734289" y="3288039"/>
            <a:ext cx="6244206" cy="5407200"/>
            <a:chOff x="0" y="0"/>
            <a:chExt cx="4282440" cy="37084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93C789F-C845-4427-5620-8E35186118DF}"/>
                </a:ext>
              </a:extLst>
            </p:cNvPr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l="-14900" r="-14900"/>
              </a:stretch>
            </a:blipFill>
          </p:spPr>
        </p:sp>
      </p:grpSp>
      <p:grpSp>
        <p:nvGrpSpPr>
          <p:cNvPr id="4" name="Group 2">
            <a:extLst>
              <a:ext uri="{FF2B5EF4-FFF2-40B4-BE49-F238E27FC236}">
                <a16:creationId xmlns:a16="http://schemas.microsoft.com/office/drawing/2014/main" id="{2A7662DA-05FE-E4A4-3A66-6C8FFAA446E4}"/>
              </a:ext>
            </a:extLst>
          </p:cNvPr>
          <p:cNvGrpSpPr>
            <a:grpSpLocks noChangeAspect="1"/>
          </p:cNvGrpSpPr>
          <p:nvPr/>
        </p:nvGrpSpPr>
        <p:grpSpPr>
          <a:xfrm>
            <a:off x="11309505" y="3288039"/>
            <a:ext cx="6244206" cy="5407200"/>
            <a:chOff x="0" y="0"/>
            <a:chExt cx="4282440" cy="3708400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2292BD0D-8390-F1E0-9A3E-8C573BE788D6}"/>
                </a:ext>
              </a:extLst>
            </p:cNvPr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r="-53947"/>
              </a:stretch>
            </a:blipFill>
          </p:spPr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3CA3FD31-F264-A907-5343-B73256BF32F5}"/>
              </a:ext>
            </a:extLst>
          </p:cNvPr>
          <p:cNvSpPr txBox="1"/>
          <p:nvPr/>
        </p:nvSpPr>
        <p:spPr>
          <a:xfrm>
            <a:off x="2023999" y="8695239"/>
            <a:ext cx="366478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Saque por Baixo</a:t>
            </a:r>
            <a:endParaRPr lang="pt-BR" sz="40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36AE200-8F30-C562-0C21-7CC42DDD3B58}"/>
              </a:ext>
            </a:extLst>
          </p:cNvPr>
          <p:cNvSpPr txBox="1"/>
          <p:nvPr/>
        </p:nvSpPr>
        <p:spPr>
          <a:xfrm>
            <a:off x="12629671" y="8695238"/>
            <a:ext cx="3603872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Saque por Cima</a:t>
            </a:r>
            <a:endParaRPr lang="pt-BR" sz="40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54075954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>
            <a:extLst>
              <a:ext uri="{FF2B5EF4-FFF2-40B4-BE49-F238E27FC236}">
                <a16:creationId xmlns:a16="http://schemas.microsoft.com/office/drawing/2014/main" id="{92116496-A712-67AB-46C0-8436C9A07F3A}"/>
              </a:ext>
            </a:extLst>
          </p:cNvPr>
          <p:cNvSpPr/>
          <p:nvPr/>
        </p:nvSpPr>
        <p:spPr>
          <a:xfrm>
            <a:off x="11309505" y="3288039"/>
            <a:ext cx="6244206" cy="5407200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12" r="-14912"/>
            </a:stretch>
          </a:blipFill>
        </p:spPr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AFC6435F-460B-056D-6BB4-606A016BBBCD}"/>
              </a:ext>
            </a:extLst>
          </p:cNvPr>
          <p:cNvSpPr/>
          <p:nvPr/>
        </p:nvSpPr>
        <p:spPr>
          <a:xfrm>
            <a:off x="734289" y="3291503"/>
            <a:ext cx="6244206" cy="5407200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3"/>
            <a:stretch>
              <a:fillRect l="-15163" r="-15163"/>
            </a:stretch>
          </a:blipFill>
        </p:spPr>
      </p:sp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315015" y="328016"/>
            <a:ext cx="7657971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TOQUE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B96CA85-12E0-1BA4-D55A-F94FAC5989AE}"/>
              </a:ext>
            </a:extLst>
          </p:cNvPr>
          <p:cNvSpPr txBox="1"/>
          <p:nvPr/>
        </p:nvSpPr>
        <p:spPr>
          <a:xfrm>
            <a:off x="2016785" y="8695239"/>
            <a:ext cx="367921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Toque por Baixo</a:t>
            </a:r>
            <a:endParaRPr lang="pt-BR" sz="40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t-BR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ABC869A-8D39-FD78-21A7-CA10FCA81B1C}"/>
              </a:ext>
            </a:extLst>
          </p:cNvPr>
          <p:cNvSpPr txBox="1"/>
          <p:nvPr/>
        </p:nvSpPr>
        <p:spPr>
          <a:xfrm>
            <a:off x="12622458" y="8695238"/>
            <a:ext cx="361829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Toque por Cima</a:t>
            </a:r>
            <a:endParaRPr lang="pt-BR" sz="40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85588370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4F323-DDBA-E49D-CD41-04C441260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3E12B42-305C-308C-670F-51229536E4F9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E7ED587-8972-4276-5DE2-36838A854DA9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32BAF5ED-B3FD-6BE8-DBA2-2043F2B7AE6C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B0409FC-CC30-024A-6893-DFDF92EF8223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2C1F6DB1-4A2C-FFA3-EEA8-33C92AB555A2}"/>
              </a:ext>
            </a:extLst>
          </p:cNvPr>
          <p:cNvSpPr txBox="1"/>
          <p:nvPr/>
        </p:nvSpPr>
        <p:spPr>
          <a:xfrm>
            <a:off x="9920493" y="6677720"/>
            <a:ext cx="10202605" cy="2140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7159"/>
              </a:lnSpc>
            </a:pPr>
            <a:r>
              <a:rPr lang="en-US" sz="11900" dirty="0">
                <a:solidFill>
                  <a:srgbClr val="03989E"/>
                </a:solidFill>
                <a:latin typeface="Fira Sans Heavy" panose="020B0604020202020204" charset="0"/>
              </a:rPr>
              <a:t>PETECA</a:t>
            </a:r>
            <a:endParaRPr lang="en-US" sz="14299" dirty="0">
              <a:solidFill>
                <a:srgbClr val="03989E"/>
              </a:solidFill>
              <a:latin typeface="Fira Sans Heavy" panose="020B0604020202020204" charset="0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77352CA0-8C38-D5C3-DD83-A2B2BF5E46FA}"/>
              </a:ext>
            </a:extLst>
          </p:cNvPr>
          <p:cNvSpPr txBox="1"/>
          <p:nvPr/>
        </p:nvSpPr>
        <p:spPr>
          <a:xfrm>
            <a:off x="9982201" y="8419240"/>
            <a:ext cx="1828800" cy="6031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 dirty="0" err="1">
                <a:solidFill>
                  <a:srgbClr val="000000"/>
                </a:solidFill>
                <a:latin typeface="Fira Sans Bold"/>
              </a:rPr>
              <a:t>Tópico</a:t>
            </a:r>
            <a:r>
              <a:rPr lang="en-US" sz="3599" dirty="0">
                <a:solidFill>
                  <a:srgbClr val="000000"/>
                </a:solidFill>
                <a:latin typeface="Fira Sans Bold"/>
              </a:rPr>
              <a:t> 5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4AF6075-4B9E-61DB-93A5-B73BA0A49DA5}"/>
              </a:ext>
            </a:extLst>
          </p:cNvPr>
          <p:cNvSpPr txBox="1"/>
          <p:nvPr/>
        </p:nvSpPr>
        <p:spPr>
          <a:xfrm>
            <a:off x="9898720" y="8858833"/>
            <a:ext cx="5276947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039"/>
              </a:lnSpc>
            </a:pPr>
            <a:r>
              <a:rPr lang="en-US" sz="3600" dirty="0" err="1">
                <a:solidFill>
                  <a:srgbClr val="000000"/>
                </a:solidFill>
                <a:latin typeface="Fira Sans Bold"/>
              </a:rPr>
              <a:t>Atividade</a:t>
            </a:r>
            <a:r>
              <a:rPr lang="en-US" sz="3600" dirty="0">
                <a:solidFill>
                  <a:srgbClr val="000000"/>
                </a:solidFill>
                <a:latin typeface="Fira Sans Bold"/>
              </a:rPr>
              <a:t> de </a:t>
            </a:r>
            <a:r>
              <a:rPr lang="en-US" sz="3600" dirty="0" err="1">
                <a:solidFill>
                  <a:srgbClr val="000000"/>
                </a:solidFill>
                <a:latin typeface="Fira Sans Bold"/>
              </a:rPr>
              <a:t>fixação</a:t>
            </a:r>
            <a:endParaRPr lang="en-US" sz="3600" dirty="0">
              <a:solidFill>
                <a:srgbClr val="000000"/>
              </a:solidFill>
              <a:latin typeface="Fira Sans Bold"/>
            </a:endParaRPr>
          </a:p>
        </p:txBody>
      </p:sp>
    </p:spTree>
    <p:extLst>
      <p:ext uri="{BB962C8B-B14F-4D97-AF65-F5344CB8AC3E}">
        <p14:creationId xmlns:p14="http://schemas.microsoft.com/office/powerpoint/2010/main" val="4113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315015" y="328016"/>
            <a:ext cx="7657971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ATIVIDADE DE FIXAÇÃO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22387FF-0A63-0EDD-0E4A-C87C36AAEFE3}"/>
              </a:ext>
            </a:extLst>
          </p:cNvPr>
          <p:cNvSpPr txBox="1"/>
          <p:nvPr/>
        </p:nvSpPr>
        <p:spPr>
          <a:xfrm>
            <a:off x="0" y="2628900"/>
            <a:ext cx="18288000" cy="415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1.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Qual é o objetivo principal do jogo de peteca?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2.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Quantos jogadores compõem uma equipe no jogo de peteca?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3.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Quais são as dimensões oficiais da quadra de peteca?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4.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Como funciona a pontuação e a definição dos sets na peteca? 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5.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Quais são os fundamentos técnicos da peteca?</a:t>
            </a:r>
          </a:p>
          <a:p>
            <a:pPr marL="514350" indent="-514350" algn="ctr">
              <a:lnSpc>
                <a:spcPct val="150000"/>
              </a:lnSpc>
              <a:buAutoNum type="arabicPeriod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83367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676746" y="3785613"/>
            <a:ext cx="5962191" cy="3318857"/>
          </a:xfrm>
          <a:custGeom>
            <a:avLst/>
            <a:gdLst/>
            <a:ahLst/>
            <a:cxnLst/>
            <a:rect l="l" t="t" r="r" b="b"/>
            <a:pathLst>
              <a:path w="929717" h="517528">
                <a:moveTo>
                  <a:pt x="0" y="0"/>
                </a:moveTo>
                <a:lnTo>
                  <a:pt x="929717" y="0"/>
                </a:lnTo>
                <a:lnTo>
                  <a:pt x="929717" y="517528"/>
                </a:lnTo>
                <a:lnTo>
                  <a:pt x="0" y="517528"/>
                </a:lnTo>
                <a:close/>
              </a:path>
            </a:pathLst>
          </a:custGeom>
          <a:solidFill>
            <a:srgbClr val="F4F4F4"/>
          </a:solidFill>
        </p:spPr>
      </p:sp>
      <p:sp>
        <p:nvSpPr>
          <p:cNvPr id="13" name="TextBox 13"/>
          <p:cNvSpPr txBox="1"/>
          <p:nvPr/>
        </p:nvSpPr>
        <p:spPr>
          <a:xfrm>
            <a:off x="4676746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218670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7762092-3BF9-56A6-ED1D-55F568922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43" y="643"/>
            <a:ext cx="10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23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FD85486C-59DE-053B-83B7-A3755CB6BBFE}"/>
              </a:ext>
            </a:extLst>
          </p:cNvPr>
          <p:cNvGrpSpPr/>
          <p:nvPr/>
        </p:nvGrpSpPr>
        <p:grpSpPr>
          <a:xfrm>
            <a:off x="9898720" y="6677720"/>
            <a:ext cx="10224378" cy="2876688"/>
            <a:chOff x="9898720" y="6677720"/>
            <a:chExt cx="10224378" cy="2876688"/>
          </a:xfrm>
        </p:grpSpPr>
        <p:sp>
          <p:nvSpPr>
            <p:cNvPr id="6" name="TextBox 6"/>
            <p:cNvSpPr txBox="1"/>
            <p:nvPr/>
          </p:nvSpPr>
          <p:spPr>
            <a:xfrm>
              <a:off x="9920493" y="6677720"/>
              <a:ext cx="10202605" cy="21402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159"/>
                </a:lnSpc>
              </a:pPr>
              <a:r>
                <a:rPr lang="en-US" sz="11900" dirty="0">
                  <a:solidFill>
                    <a:srgbClr val="03989E"/>
                  </a:solidFill>
                  <a:latin typeface="Fira Sans Heavy" panose="020B0604020202020204" charset="0"/>
                </a:rPr>
                <a:t>PETECA</a:t>
              </a:r>
              <a:endParaRPr lang="en-US" sz="14299" dirty="0">
                <a:solidFill>
                  <a:srgbClr val="03989E"/>
                </a:solidFill>
                <a:latin typeface="Fira Sans Heavy" panose="020B0604020202020204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2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38DA705-BC5F-E92A-FA35-2562298227A4}"/>
                </a:ext>
              </a:extLst>
            </p:cNvPr>
            <p:cNvSpPr txBox="1"/>
            <p:nvPr/>
          </p:nvSpPr>
          <p:spPr>
            <a:xfrm>
              <a:off x="9898720" y="8858833"/>
              <a:ext cx="465547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Aspectos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históricos</a:t>
              </a:r>
              <a:endParaRPr lang="en-US" sz="3600" dirty="0">
                <a:solidFill>
                  <a:srgbClr val="000000"/>
                </a:solidFill>
                <a:latin typeface="Fira Sans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04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Aspectos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históricos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A6B30A2-B253-3C7C-B0F8-D0E729E34CCC}"/>
              </a:ext>
            </a:extLst>
          </p:cNvPr>
          <p:cNvGrpSpPr/>
          <p:nvPr/>
        </p:nvGrpSpPr>
        <p:grpSpPr>
          <a:xfrm>
            <a:off x="762000" y="2735640"/>
            <a:ext cx="8385945" cy="1938992"/>
            <a:chOff x="834255" y="2816145"/>
            <a:chExt cx="8385945" cy="193899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Registros históricos apontam que a peteca já era praticada pelo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povos indígenas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brasileiros mesmo antes da chegada dos colonizadores portugueses no século XVI.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77605"/>
              <a:ext cx="45719" cy="169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D512B47-2D82-85EA-CA9D-D8AA2B35E9EE}"/>
              </a:ext>
            </a:extLst>
          </p:cNvPr>
          <p:cNvGrpSpPr/>
          <p:nvPr/>
        </p:nvGrpSpPr>
        <p:grpSpPr>
          <a:xfrm>
            <a:off x="758055" y="5072908"/>
            <a:ext cx="8385945" cy="1477328"/>
            <a:chOff x="857114" y="4723239"/>
            <a:chExt cx="8385945" cy="1477328"/>
          </a:xfrm>
        </p:grpSpPr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B46C633C-1AEF-241F-6382-B1C3E559F7E8}"/>
                </a:ext>
              </a:extLst>
            </p:cNvPr>
            <p:cNvSpPr txBox="1"/>
            <p:nvPr/>
          </p:nvSpPr>
          <p:spPr>
            <a:xfrm>
              <a:off x="991048" y="4723239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princípio a peteca era utilizada pelos indígenas como atividade esportiva para ganho de </a:t>
              </a:r>
              <a:r>
                <a:rPr lang="pt-BR" sz="3000" b="1" dirty="0">
                  <a:solidFill>
                    <a:srgbClr val="2C4166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aquecimento corporal</a:t>
              </a: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durante o inverno. 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820BDAB7-A71A-EACF-F9B2-591BBC0B25C1}"/>
                </a:ext>
              </a:extLst>
            </p:cNvPr>
            <p:cNvSpPr/>
            <p:nvPr/>
          </p:nvSpPr>
          <p:spPr>
            <a:xfrm>
              <a:off x="857114" y="4825306"/>
              <a:ext cx="45719" cy="133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62F6D980-17E9-E616-DD07-B42F955ABA5D}"/>
              </a:ext>
            </a:extLst>
          </p:cNvPr>
          <p:cNvGrpSpPr/>
          <p:nvPr/>
        </p:nvGrpSpPr>
        <p:grpSpPr>
          <a:xfrm>
            <a:off x="758055" y="6948512"/>
            <a:ext cx="8385945" cy="2400657"/>
            <a:chOff x="857114" y="4723239"/>
            <a:chExt cx="8385945" cy="2400657"/>
          </a:xfrm>
        </p:grpSpPr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35E08DEE-1524-F7F4-B4C8-8FD3C408AB26}"/>
                </a:ext>
              </a:extLst>
            </p:cNvPr>
            <p:cNvSpPr txBox="1"/>
            <p:nvPr/>
          </p:nvSpPr>
          <p:spPr>
            <a:xfrm>
              <a:off x="991048" y="4723239"/>
              <a:ext cx="8252011" cy="24006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 peteca era jogada </a:t>
              </a:r>
              <a:r>
                <a:rPr lang="pt-BR" sz="3000" b="1" dirty="0">
                  <a:solidFill>
                    <a:srgbClr val="2C4166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sem regras</a:t>
              </a:r>
              <a:r>
                <a:rPr lang="pt-BR" sz="3000" dirty="0">
                  <a:solidFill>
                    <a:srgbClr val="2C4166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rígidas, sem espaços delimitados, tendo como objetivo mantê-la no ar por mais tempo possível. Fontes indicam que era jogada em círculos favorecendo a integração entre os participantes.</a:t>
              </a:r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F2F777F8-BA17-3741-D1B7-74C2DA2C6F08}"/>
                </a:ext>
              </a:extLst>
            </p:cNvPr>
            <p:cNvSpPr/>
            <p:nvPr/>
          </p:nvSpPr>
          <p:spPr>
            <a:xfrm>
              <a:off x="857114" y="4825306"/>
              <a:ext cx="45719" cy="216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/>
            </a:p>
          </p:txBody>
        </p:sp>
      </p:grpSp>
      <p:sp>
        <p:nvSpPr>
          <p:cNvPr id="13" name="Freeform 3">
            <a:extLst>
              <a:ext uri="{FF2B5EF4-FFF2-40B4-BE49-F238E27FC236}">
                <a16:creationId xmlns:a16="http://schemas.microsoft.com/office/drawing/2014/main" id="{DB43F8F2-8B5C-B08E-C488-8BB857DDC984}"/>
              </a:ext>
            </a:extLst>
          </p:cNvPr>
          <p:cNvSpPr/>
          <p:nvPr/>
        </p:nvSpPr>
        <p:spPr>
          <a:xfrm>
            <a:off x="10345997" y="2116646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45686" r="-27504"/>
            </a:stretch>
          </a:blipFill>
        </p:spPr>
      </p:sp>
    </p:spTree>
    <p:extLst>
      <p:ext uri="{BB962C8B-B14F-4D97-AF65-F5344CB8AC3E}">
        <p14:creationId xmlns:p14="http://schemas.microsoft.com/office/powerpoint/2010/main" val="3849442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Aspectos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históricos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A6B30A2-B253-3C7C-B0F8-D0E729E34CCC}"/>
              </a:ext>
            </a:extLst>
          </p:cNvPr>
          <p:cNvGrpSpPr/>
          <p:nvPr/>
        </p:nvGrpSpPr>
        <p:grpSpPr>
          <a:xfrm>
            <a:off x="762000" y="2735640"/>
            <a:ext cx="8385945" cy="2862322"/>
            <a:chOff x="834255" y="2816145"/>
            <a:chExt cx="8385945" cy="286232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28623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início da </a:t>
              </a:r>
              <a:r>
                <a:rPr lang="pt-BR" sz="3000" dirty="0" err="1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esportivização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da peteca se deu nos anos 1940 em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Belo Horizonte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 Foi na capital mineira que as regras do jogo foram criadas, surgiram as primeiras quadras e a prática ganhou sentido competitivo, com campeonatos internos em diversos clubes de Belo Horizonte.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77605"/>
              <a:ext cx="45719" cy="255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EC1A0F18-744B-4864-C408-6F2070A79CB3}"/>
              </a:ext>
            </a:extLst>
          </p:cNvPr>
          <p:cNvGrpSpPr/>
          <p:nvPr/>
        </p:nvGrpSpPr>
        <p:grpSpPr>
          <a:xfrm>
            <a:off x="762000" y="5851376"/>
            <a:ext cx="8385945" cy="1938992"/>
            <a:chOff x="857114" y="4723239"/>
            <a:chExt cx="8385945" cy="1938992"/>
          </a:xfrm>
        </p:grpSpPr>
        <p:sp>
          <p:nvSpPr>
            <p:cNvPr id="16" name="TextBox 20">
              <a:extLst>
                <a:ext uri="{FF2B5EF4-FFF2-40B4-BE49-F238E27FC236}">
                  <a16:creationId xmlns:a16="http://schemas.microsoft.com/office/drawing/2014/main" id="{333A1BB8-DFF0-B636-F795-21722A7509BA}"/>
                </a:ext>
              </a:extLst>
            </p:cNvPr>
            <p:cNvSpPr txBox="1"/>
            <p:nvPr/>
          </p:nvSpPr>
          <p:spPr>
            <a:xfrm>
              <a:off x="991048" y="4723239"/>
              <a:ext cx="8252011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Apesar de já ser comum a prática da peteca no Brasil, foi apenas em 1973 que surgiram as regras oficiais sobre o esporte, com a criação da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Federação Mineira de peteca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</a:t>
              </a:r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E9C64BEA-4835-A623-C324-DB4C27FB7D6D}"/>
                </a:ext>
              </a:extLst>
            </p:cNvPr>
            <p:cNvSpPr/>
            <p:nvPr/>
          </p:nvSpPr>
          <p:spPr>
            <a:xfrm>
              <a:off x="857114" y="4825306"/>
              <a:ext cx="45719" cy="169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07356A12-6980-2085-79B3-1E6D25DD6925}"/>
              </a:ext>
            </a:extLst>
          </p:cNvPr>
          <p:cNvGrpSpPr/>
          <p:nvPr/>
        </p:nvGrpSpPr>
        <p:grpSpPr>
          <a:xfrm>
            <a:off x="758055" y="8043782"/>
            <a:ext cx="8385945" cy="1477328"/>
            <a:chOff x="857114" y="4723239"/>
            <a:chExt cx="8385945" cy="1477328"/>
          </a:xfrm>
        </p:grpSpPr>
        <p:sp>
          <p:nvSpPr>
            <p:cNvPr id="9" name="TextBox 20">
              <a:extLst>
                <a:ext uri="{FF2B5EF4-FFF2-40B4-BE49-F238E27FC236}">
                  <a16:creationId xmlns:a16="http://schemas.microsoft.com/office/drawing/2014/main" id="{C0036161-37F1-87EE-9CE6-B7749CF8264A}"/>
                </a:ext>
              </a:extLst>
            </p:cNvPr>
            <p:cNvSpPr txBox="1"/>
            <p:nvPr/>
          </p:nvSpPr>
          <p:spPr>
            <a:xfrm>
              <a:off x="991048" y="4723239"/>
              <a:ext cx="8252011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Somente em 1985 é que a peteca foi reconhecida oficialmente como esporte no Brasil, pelo Conselho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Nacional de Desportos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.</a:t>
              </a:r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05052EC3-4BF7-0FE9-3D2C-9A55BE8BE061}"/>
                </a:ext>
              </a:extLst>
            </p:cNvPr>
            <p:cNvSpPr/>
            <p:nvPr/>
          </p:nvSpPr>
          <p:spPr>
            <a:xfrm>
              <a:off x="857114" y="4825306"/>
              <a:ext cx="45719" cy="1260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2" name="Freeform 3">
            <a:extLst>
              <a:ext uri="{FF2B5EF4-FFF2-40B4-BE49-F238E27FC236}">
                <a16:creationId xmlns:a16="http://schemas.microsoft.com/office/drawing/2014/main" id="{8A0B3329-C2AB-9ED8-8A96-875F94F554EA}"/>
              </a:ext>
            </a:extLst>
          </p:cNvPr>
          <p:cNvSpPr/>
          <p:nvPr/>
        </p:nvSpPr>
        <p:spPr>
          <a:xfrm>
            <a:off x="10349942" y="2095865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r="-9524"/>
            </a:stretch>
          </a:blipFill>
        </p:spPr>
      </p:sp>
    </p:spTree>
    <p:extLst>
      <p:ext uri="{BB962C8B-B14F-4D97-AF65-F5344CB8AC3E}">
        <p14:creationId xmlns:p14="http://schemas.microsoft.com/office/powerpoint/2010/main" val="43487474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01A3B5EC-7023-F29A-B530-0A0364CF8F1A}"/>
              </a:ext>
            </a:extLst>
          </p:cNvPr>
          <p:cNvGrpSpPr/>
          <p:nvPr/>
        </p:nvGrpSpPr>
        <p:grpSpPr>
          <a:xfrm>
            <a:off x="9898720" y="6677720"/>
            <a:ext cx="10224378" cy="2876688"/>
            <a:chOff x="9898720" y="6677720"/>
            <a:chExt cx="10224378" cy="2876688"/>
          </a:xfrm>
        </p:grpSpPr>
        <p:sp>
          <p:nvSpPr>
            <p:cNvPr id="6" name="TextBox 6"/>
            <p:cNvSpPr txBox="1"/>
            <p:nvPr/>
          </p:nvSpPr>
          <p:spPr>
            <a:xfrm>
              <a:off x="9920493" y="6677720"/>
              <a:ext cx="10202605" cy="20587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159"/>
                </a:lnSpc>
              </a:pPr>
              <a:r>
                <a:rPr lang="en-US" sz="11900" dirty="0">
                  <a:solidFill>
                    <a:srgbClr val="03989E"/>
                  </a:solidFill>
                  <a:latin typeface="Fira Sans Heavy" panose="020B0604020202020204" charset="0"/>
                </a:rPr>
                <a:t>PETECA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200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200" dirty="0">
                  <a:solidFill>
                    <a:srgbClr val="000000"/>
                  </a:solidFill>
                  <a:latin typeface="Fira Sans Bold"/>
                </a:rPr>
                <a:t> 3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38DA705-BC5F-E92A-FA35-2562298227A4}"/>
                </a:ext>
              </a:extLst>
            </p:cNvPr>
            <p:cNvSpPr txBox="1"/>
            <p:nvPr/>
          </p:nvSpPr>
          <p:spPr>
            <a:xfrm>
              <a:off x="9898720" y="8858833"/>
              <a:ext cx="496027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200" dirty="0" err="1">
                  <a:solidFill>
                    <a:srgbClr val="000000"/>
                  </a:solidFill>
                  <a:latin typeface="Fira Sans Bold"/>
                </a:rPr>
                <a:t>Regras</a:t>
              </a:r>
              <a:r>
                <a:rPr lang="en-US" sz="3200" dirty="0">
                  <a:solidFill>
                    <a:srgbClr val="000000"/>
                  </a:solidFill>
                  <a:latin typeface="Fira Sans Bold"/>
                </a:rPr>
                <a:t> </a:t>
              </a:r>
              <a:r>
                <a:rPr lang="en-US" sz="3200" dirty="0" err="1">
                  <a:solidFill>
                    <a:srgbClr val="000000"/>
                  </a:solidFill>
                  <a:latin typeface="Fira Sans Bold"/>
                </a:rPr>
                <a:t>oficiais</a:t>
              </a:r>
              <a:endParaRPr lang="en-US" sz="3200" dirty="0">
                <a:solidFill>
                  <a:srgbClr val="000000"/>
                </a:solidFill>
                <a:latin typeface="Fira Sans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65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Regras da</a:t>
            </a:r>
          </a:p>
          <a:p>
            <a:pPr defTabSz="1371600">
              <a:defRPr/>
            </a:pP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peteca</a:t>
            </a: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EF476447-F2E4-5C95-31A4-6A9797E41043}"/>
              </a:ext>
            </a:extLst>
          </p:cNvPr>
          <p:cNvSpPr txBox="1"/>
          <p:nvPr/>
        </p:nvSpPr>
        <p:spPr>
          <a:xfrm>
            <a:off x="968190" y="2816145"/>
            <a:ext cx="7393515" cy="7094250"/>
          </a:xfrm>
          <a:prstGeom prst="rect">
            <a:avLst/>
          </a:prstGeom>
          <a:noFill/>
          <a:ln>
            <a:noFill/>
          </a:ln>
        </p:spPr>
        <p:txBody>
          <a:bodyPr wrap="square" numCol="1" rtlCol="0">
            <a:spAutoFit/>
          </a:bodyPr>
          <a:lstStyle/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Objetivo do jogo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Número de jogadores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Dimensões da quadra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Altura da rede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A peteca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Pontos e sets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Intervalos regulamentares 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Tempo técnico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Toques permitidos</a:t>
            </a:r>
          </a:p>
          <a:p>
            <a:pPr marL="342900" indent="-342900" defTabSz="1371600">
              <a:spcBef>
                <a:spcPts val="1800"/>
              </a:spcBef>
              <a:buFont typeface="Courier New" panose="02070309020205020404" pitchFamily="49" charset="0"/>
              <a:buChar char="o"/>
              <a:defRPr/>
            </a:pPr>
            <a:r>
              <a:rPr lang="pt-BR" sz="3200" b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Tomada de saque</a:t>
            </a: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F607AEFC-E3B0-53A3-AF55-E4E2876ADC16}"/>
              </a:ext>
            </a:extLst>
          </p:cNvPr>
          <p:cNvSpPr/>
          <p:nvPr/>
        </p:nvSpPr>
        <p:spPr>
          <a:xfrm>
            <a:off x="10345997" y="2130937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r="-29893"/>
            </a:stretch>
          </a:blipFill>
        </p:spPr>
      </p:sp>
    </p:spTree>
    <p:extLst>
      <p:ext uri="{BB962C8B-B14F-4D97-AF65-F5344CB8AC3E}">
        <p14:creationId xmlns:p14="http://schemas.microsoft.com/office/powerpoint/2010/main" val="2300993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14414</TotalTime>
  <Words>1347</Words>
  <Application>Microsoft Office PowerPoint</Application>
  <PresentationFormat>Personalizar</PresentationFormat>
  <Paragraphs>166</Paragraphs>
  <Slides>47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47</vt:i4>
      </vt:variant>
    </vt:vector>
  </HeadingPairs>
  <TitlesOfParts>
    <vt:vector size="58" baseType="lpstr">
      <vt:lpstr>Roboto Light</vt:lpstr>
      <vt:lpstr>Book Antiqua</vt:lpstr>
      <vt:lpstr>Courier New</vt:lpstr>
      <vt:lpstr>Roboto</vt:lpstr>
      <vt:lpstr>Calibri</vt:lpstr>
      <vt:lpstr>Fira Sans Bold</vt:lpstr>
      <vt:lpstr>Arial</vt:lpstr>
      <vt:lpstr>Fira Sans Heavy</vt:lpstr>
      <vt:lpstr>Fira Sans Medium</vt:lpstr>
      <vt:lpstr>Fira Sans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Peteca EFEC</dc:title>
  <dc:creator>SEEMG</dc:creator>
  <cp:lastModifiedBy>SEEMG</cp:lastModifiedBy>
  <cp:revision>62</cp:revision>
  <dcterms:created xsi:type="dcterms:W3CDTF">2006-08-16T00:00:00Z</dcterms:created>
  <dcterms:modified xsi:type="dcterms:W3CDTF">2025-09-17T01:17:18Z</dcterms:modified>
  <dc:identifier>DAF0dJ-zOvY</dc:identifier>
</cp:coreProperties>
</file>